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94" r:id="rId4"/>
  </p:sldMasterIdLst>
  <p:notesMasterIdLst>
    <p:notesMasterId r:id="rId19"/>
  </p:notesMasterIdLst>
  <p:handoutMasterIdLst>
    <p:handoutMasterId r:id="rId20"/>
  </p:handoutMasterIdLst>
  <p:sldIdLst>
    <p:sldId id="754" r:id="rId5"/>
    <p:sldId id="738" r:id="rId6"/>
    <p:sldId id="731" r:id="rId7"/>
    <p:sldId id="827" r:id="rId8"/>
    <p:sldId id="838" r:id="rId9"/>
    <p:sldId id="837" r:id="rId10"/>
    <p:sldId id="787" r:id="rId11"/>
    <p:sldId id="836" r:id="rId12"/>
    <p:sldId id="825" r:id="rId13"/>
    <p:sldId id="826" r:id="rId14"/>
    <p:sldId id="804" r:id="rId15"/>
    <p:sldId id="833" r:id="rId16"/>
    <p:sldId id="793" r:id="rId17"/>
    <p:sldId id="832" r:id="rId18"/>
  </p:sldIdLst>
  <p:sldSz cx="10972800" cy="6172200"/>
  <p:notesSz cx="7010400" cy="92964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MS PGothic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16">
          <p15:clr>
            <a:srgbClr val="A4A3A4"/>
          </p15:clr>
        </p15:guide>
        <p15:guide id="2" orient="horz" pos="3050">
          <p15:clr>
            <a:srgbClr val="A4A3A4"/>
          </p15:clr>
        </p15:guide>
        <p15:guide id="3" orient="horz" pos="3189">
          <p15:clr>
            <a:srgbClr val="A4A3A4"/>
          </p15:clr>
        </p15:guide>
        <p15:guide id="4" pos="5455">
          <p15:clr>
            <a:srgbClr val="A4A3A4"/>
          </p15:clr>
        </p15:guide>
        <p15:guide id="5" orient="horz" pos="975">
          <p15:clr>
            <a:srgbClr val="A4A3A4"/>
          </p15:clr>
        </p15:guide>
        <p15:guide id="6" pos="345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20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1B1B"/>
    <a:srgbClr val="B3B3B3"/>
    <a:srgbClr val="6E6E6E"/>
    <a:srgbClr val="0071C5"/>
    <a:srgbClr val="4A4A4A"/>
    <a:srgbClr val="0C34BD"/>
    <a:srgbClr val="5D1682"/>
    <a:srgbClr val="008564"/>
    <a:srgbClr val="4D4D4D"/>
    <a:srgbClr val="4545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000" autoAdjust="0"/>
    <p:restoredTop sz="72806" autoAdjust="0"/>
  </p:normalViewPr>
  <p:slideViewPr>
    <p:cSldViewPr snapToGrid="0">
      <p:cViewPr varScale="1">
        <p:scale>
          <a:sx n="79" d="100"/>
          <a:sy n="79" d="100"/>
        </p:scale>
        <p:origin x="1525" y="35"/>
      </p:cViewPr>
      <p:guideLst>
        <p:guide orient="horz" pos="1316"/>
        <p:guide orient="horz" pos="3050"/>
        <p:guide orient="horz" pos="3189"/>
        <p:guide pos="5455"/>
        <p:guide orient="horz" pos="975"/>
        <p:guide pos="34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-5098"/>
    </p:cViewPr>
  </p:sorterViewPr>
  <p:notesViewPr>
    <p:cSldViewPr snapToGrid="0">
      <p:cViewPr varScale="1">
        <p:scale>
          <a:sx n="55" d="100"/>
          <a:sy n="55" d="100"/>
        </p:scale>
        <p:origin x="1963" y="17"/>
      </p:cViewPr>
      <p:guideLst>
        <p:guide orient="horz" pos="2928"/>
        <p:guide pos="220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434520" y="8767094"/>
            <a:ext cx="1083012" cy="200064"/>
            <a:chOff x="8775700" y="3552825"/>
            <a:chExt cx="5156200" cy="952500"/>
          </a:xfrm>
        </p:grpSpPr>
        <p:sp>
          <p:nvSpPr>
            <p:cNvPr id="5" name="Freeform 4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1583985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30565" y="8831580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l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0EFD2D7F-A763-4126-9B71-A7F863137437}" type="datetimeFigureOut">
              <a:rPr lang="en-US" smtClean="0"/>
              <a:pPr>
                <a:defRPr/>
              </a:pPr>
              <a:t>12/30/2019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noProof="0" dirty="0"/>
              <a:t>Click to edit Master text styles</a:t>
            </a:r>
          </a:p>
          <a:p>
            <a:pPr lvl="1"/>
            <a:r>
              <a:rPr lang="en-US" noProof="0" dirty="0"/>
              <a:t>Second level</a:t>
            </a:r>
          </a:p>
          <a:p>
            <a:pPr lvl="2"/>
            <a:r>
              <a:rPr lang="en-US" noProof="0" dirty="0"/>
              <a:t>Third level</a:t>
            </a:r>
          </a:p>
          <a:p>
            <a:pPr lvl="3"/>
            <a:r>
              <a:rPr lang="en-US" noProof="0" dirty="0"/>
              <a:t>Fourth level</a:t>
            </a:r>
          </a:p>
          <a:p>
            <a:pPr lvl="4"/>
            <a:r>
              <a:rPr lang="en-US" noProof="0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663170" y="8829967"/>
            <a:ext cx="3037840" cy="464820"/>
          </a:xfrm>
          <a:prstGeom prst="rect">
            <a:avLst/>
          </a:prstGeom>
        </p:spPr>
        <p:txBody>
          <a:bodyPr vert="horz" lIns="93177" tIns="46589" rIns="93177" bIns="46589" rtlCol="0" anchor="ctr"/>
          <a:lstStyle>
            <a:lvl1pPr algn="r">
              <a:defRPr sz="1100">
                <a:latin typeface="Trebuchet MS" pitchFamily="34" charset="0"/>
                <a:ea typeface="ＭＳ Ｐゴシック" pitchFamily="-16" charset="-128"/>
                <a:cs typeface="+mn-cs"/>
              </a:defRPr>
            </a:lvl1pPr>
          </a:lstStyle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5528649" y="308894"/>
            <a:ext cx="1083012" cy="200064"/>
            <a:chOff x="8775700" y="3552825"/>
            <a:chExt cx="5156200" cy="952500"/>
          </a:xfrm>
        </p:grpSpPr>
        <p:sp>
          <p:nvSpPr>
            <p:cNvPr id="9" name="Freeform 8"/>
            <p:cNvSpPr>
              <a:spLocks noEditPoints="1"/>
            </p:cNvSpPr>
            <p:nvPr/>
          </p:nvSpPr>
          <p:spPr bwMode="auto">
            <a:xfrm>
              <a:off x="13817600" y="4265613"/>
              <a:ext cx="114300" cy="111125"/>
            </a:xfrm>
            <a:custGeom>
              <a:avLst/>
              <a:gdLst>
                <a:gd name="T0" fmla="*/ 59 w 144"/>
                <a:gd name="T1" fmla="*/ 63 h 139"/>
                <a:gd name="T2" fmla="*/ 79 w 144"/>
                <a:gd name="T3" fmla="*/ 63 h 139"/>
                <a:gd name="T4" fmla="*/ 85 w 144"/>
                <a:gd name="T5" fmla="*/ 61 h 139"/>
                <a:gd name="T6" fmla="*/ 87 w 144"/>
                <a:gd name="T7" fmla="*/ 53 h 139"/>
                <a:gd name="T8" fmla="*/ 83 w 144"/>
                <a:gd name="T9" fmla="*/ 47 h 139"/>
                <a:gd name="T10" fmla="*/ 75 w 144"/>
                <a:gd name="T11" fmla="*/ 45 h 139"/>
                <a:gd name="T12" fmla="*/ 59 w 144"/>
                <a:gd name="T13" fmla="*/ 45 h 139"/>
                <a:gd name="T14" fmla="*/ 73 w 144"/>
                <a:gd name="T15" fmla="*/ 33 h 139"/>
                <a:gd name="T16" fmla="*/ 101 w 144"/>
                <a:gd name="T17" fmla="*/ 41 h 139"/>
                <a:gd name="T18" fmla="*/ 103 w 144"/>
                <a:gd name="T19" fmla="*/ 61 h 139"/>
                <a:gd name="T20" fmla="*/ 99 w 144"/>
                <a:gd name="T21" fmla="*/ 68 h 139"/>
                <a:gd name="T22" fmla="*/ 91 w 144"/>
                <a:gd name="T23" fmla="*/ 74 h 139"/>
                <a:gd name="T24" fmla="*/ 105 w 144"/>
                <a:gd name="T25" fmla="*/ 106 h 139"/>
                <a:gd name="T26" fmla="*/ 67 w 144"/>
                <a:gd name="T27" fmla="*/ 76 h 139"/>
                <a:gd name="T28" fmla="*/ 59 w 144"/>
                <a:gd name="T29" fmla="*/ 106 h 139"/>
                <a:gd name="T30" fmla="*/ 44 w 144"/>
                <a:gd name="T31" fmla="*/ 33 h 139"/>
                <a:gd name="T32" fmla="*/ 51 w 144"/>
                <a:gd name="T33" fmla="*/ 21 h 139"/>
                <a:gd name="T34" fmla="*/ 24 w 144"/>
                <a:gd name="T35" fmla="*/ 49 h 139"/>
                <a:gd name="T36" fmla="*/ 24 w 144"/>
                <a:gd name="T37" fmla="*/ 92 h 139"/>
                <a:gd name="T38" fmla="*/ 51 w 144"/>
                <a:gd name="T39" fmla="*/ 120 h 139"/>
                <a:gd name="T40" fmla="*/ 71 w 144"/>
                <a:gd name="T41" fmla="*/ 124 h 139"/>
                <a:gd name="T42" fmla="*/ 109 w 144"/>
                <a:gd name="T43" fmla="*/ 108 h 139"/>
                <a:gd name="T44" fmla="*/ 122 w 144"/>
                <a:gd name="T45" fmla="*/ 70 h 139"/>
                <a:gd name="T46" fmla="*/ 109 w 144"/>
                <a:gd name="T47" fmla="*/ 31 h 139"/>
                <a:gd name="T48" fmla="*/ 71 w 144"/>
                <a:gd name="T49" fmla="*/ 17 h 139"/>
                <a:gd name="T50" fmla="*/ 95 w 144"/>
                <a:gd name="T51" fmla="*/ 3 h 139"/>
                <a:gd name="T52" fmla="*/ 130 w 144"/>
                <a:gd name="T53" fmla="*/ 27 h 139"/>
                <a:gd name="T54" fmla="*/ 144 w 144"/>
                <a:gd name="T55" fmla="*/ 70 h 139"/>
                <a:gd name="T56" fmla="*/ 130 w 144"/>
                <a:gd name="T57" fmla="*/ 114 h 139"/>
                <a:gd name="T58" fmla="*/ 95 w 144"/>
                <a:gd name="T59" fmla="*/ 135 h 139"/>
                <a:gd name="T60" fmla="*/ 50 w 144"/>
                <a:gd name="T61" fmla="*/ 135 h 139"/>
                <a:gd name="T62" fmla="*/ 14 w 144"/>
                <a:gd name="T63" fmla="*/ 114 h 139"/>
                <a:gd name="T64" fmla="*/ 0 w 144"/>
                <a:gd name="T65" fmla="*/ 70 h 139"/>
                <a:gd name="T66" fmla="*/ 14 w 144"/>
                <a:gd name="T67" fmla="*/ 27 h 139"/>
                <a:gd name="T68" fmla="*/ 50 w 144"/>
                <a:gd name="T69" fmla="*/ 3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4" h="139">
                  <a:moveTo>
                    <a:pt x="59" y="45"/>
                  </a:moveTo>
                  <a:lnTo>
                    <a:pt x="59" y="63"/>
                  </a:lnTo>
                  <a:lnTo>
                    <a:pt x="75" y="63"/>
                  </a:lnTo>
                  <a:lnTo>
                    <a:pt x="79" y="63"/>
                  </a:lnTo>
                  <a:lnTo>
                    <a:pt x="83" y="63"/>
                  </a:lnTo>
                  <a:lnTo>
                    <a:pt x="85" y="61"/>
                  </a:lnTo>
                  <a:lnTo>
                    <a:pt x="87" y="57"/>
                  </a:lnTo>
                  <a:lnTo>
                    <a:pt x="87" y="53"/>
                  </a:lnTo>
                  <a:lnTo>
                    <a:pt x="85" y="49"/>
                  </a:lnTo>
                  <a:lnTo>
                    <a:pt x="83" y="47"/>
                  </a:lnTo>
                  <a:lnTo>
                    <a:pt x="79" y="45"/>
                  </a:lnTo>
                  <a:lnTo>
                    <a:pt x="75" y="45"/>
                  </a:lnTo>
                  <a:lnTo>
                    <a:pt x="71" y="45"/>
                  </a:lnTo>
                  <a:lnTo>
                    <a:pt x="59" y="45"/>
                  </a:lnTo>
                  <a:close/>
                  <a:moveTo>
                    <a:pt x="44" y="33"/>
                  </a:moveTo>
                  <a:lnTo>
                    <a:pt x="73" y="33"/>
                  </a:lnTo>
                  <a:lnTo>
                    <a:pt x="89" y="35"/>
                  </a:lnTo>
                  <a:lnTo>
                    <a:pt x="101" y="41"/>
                  </a:lnTo>
                  <a:lnTo>
                    <a:pt x="105" y="55"/>
                  </a:lnTo>
                  <a:lnTo>
                    <a:pt x="103" y="61"/>
                  </a:lnTo>
                  <a:lnTo>
                    <a:pt x="101" y="67"/>
                  </a:lnTo>
                  <a:lnTo>
                    <a:pt x="99" y="68"/>
                  </a:lnTo>
                  <a:lnTo>
                    <a:pt x="95" y="72"/>
                  </a:lnTo>
                  <a:lnTo>
                    <a:pt x="91" y="74"/>
                  </a:lnTo>
                  <a:lnTo>
                    <a:pt x="85" y="74"/>
                  </a:lnTo>
                  <a:lnTo>
                    <a:pt x="105" y="106"/>
                  </a:lnTo>
                  <a:lnTo>
                    <a:pt x="85" y="106"/>
                  </a:lnTo>
                  <a:lnTo>
                    <a:pt x="67" y="76"/>
                  </a:lnTo>
                  <a:lnTo>
                    <a:pt x="59" y="76"/>
                  </a:lnTo>
                  <a:lnTo>
                    <a:pt x="59" y="106"/>
                  </a:lnTo>
                  <a:lnTo>
                    <a:pt x="44" y="106"/>
                  </a:lnTo>
                  <a:lnTo>
                    <a:pt x="44" y="33"/>
                  </a:lnTo>
                  <a:close/>
                  <a:moveTo>
                    <a:pt x="71" y="17"/>
                  </a:moveTo>
                  <a:lnTo>
                    <a:pt x="51" y="21"/>
                  </a:lnTo>
                  <a:lnTo>
                    <a:pt x="36" y="31"/>
                  </a:lnTo>
                  <a:lnTo>
                    <a:pt x="24" y="49"/>
                  </a:lnTo>
                  <a:lnTo>
                    <a:pt x="20" y="70"/>
                  </a:lnTo>
                  <a:lnTo>
                    <a:pt x="24" y="92"/>
                  </a:lnTo>
                  <a:lnTo>
                    <a:pt x="36" y="108"/>
                  </a:lnTo>
                  <a:lnTo>
                    <a:pt x="51" y="120"/>
                  </a:lnTo>
                  <a:lnTo>
                    <a:pt x="71" y="124"/>
                  </a:lnTo>
                  <a:lnTo>
                    <a:pt x="71" y="124"/>
                  </a:lnTo>
                  <a:lnTo>
                    <a:pt x="91" y="120"/>
                  </a:lnTo>
                  <a:lnTo>
                    <a:pt x="109" y="108"/>
                  </a:lnTo>
                  <a:lnTo>
                    <a:pt x="118" y="92"/>
                  </a:lnTo>
                  <a:lnTo>
                    <a:pt x="122" y="70"/>
                  </a:lnTo>
                  <a:lnTo>
                    <a:pt x="118" y="49"/>
                  </a:lnTo>
                  <a:lnTo>
                    <a:pt x="109" y="31"/>
                  </a:lnTo>
                  <a:lnTo>
                    <a:pt x="91" y="21"/>
                  </a:lnTo>
                  <a:lnTo>
                    <a:pt x="71" y="17"/>
                  </a:lnTo>
                  <a:close/>
                  <a:moveTo>
                    <a:pt x="71" y="0"/>
                  </a:moveTo>
                  <a:lnTo>
                    <a:pt x="95" y="3"/>
                  </a:lnTo>
                  <a:lnTo>
                    <a:pt x="114" y="11"/>
                  </a:lnTo>
                  <a:lnTo>
                    <a:pt x="130" y="27"/>
                  </a:lnTo>
                  <a:lnTo>
                    <a:pt x="140" y="45"/>
                  </a:lnTo>
                  <a:lnTo>
                    <a:pt x="144" y="70"/>
                  </a:lnTo>
                  <a:lnTo>
                    <a:pt x="140" y="94"/>
                  </a:lnTo>
                  <a:lnTo>
                    <a:pt x="130" y="114"/>
                  </a:lnTo>
                  <a:lnTo>
                    <a:pt x="114" y="128"/>
                  </a:lnTo>
                  <a:lnTo>
                    <a:pt x="95" y="135"/>
                  </a:lnTo>
                  <a:lnTo>
                    <a:pt x="71" y="139"/>
                  </a:lnTo>
                  <a:lnTo>
                    <a:pt x="50" y="135"/>
                  </a:lnTo>
                  <a:lnTo>
                    <a:pt x="30" y="128"/>
                  </a:lnTo>
                  <a:lnTo>
                    <a:pt x="14" y="114"/>
                  </a:lnTo>
                  <a:lnTo>
                    <a:pt x="4" y="94"/>
                  </a:lnTo>
                  <a:lnTo>
                    <a:pt x="0" y="70"/>
                  </a:lnTo>
                  <a:lnTo>
                    <a:pt x="4" y="45"/>
                  </a:lnTo>
                  <a:lnTo>
                    <a:pt x="14" y="27"/>
                  </a:lnTo>
                  <a:lnTo>
                    <a:pt x="30" y="11"/>
                  </a:lnTo>
                  <a:lnTo>
                    <a:pt x="50" y="3"/>
                  </a:lnTo>
                  <a:lnTo>
                    <a:pt x="71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 noEditPoints="1"/>
            </p:cNvSpPr>
            <p:nvPr/>
          </p:nvSpPr>
          <p:spPr bwMode="auto">
            <a:xfrm>
              <a:off x="10447338" y="3732213"/>
              <a:ext cx="3333750" cy="625475"/>
            </a:xfrm>
            <a:custGeom>
              <a:avLst/>
              <a:gdLst>
                <a:gd name="T0" fmla="*/ 2325 w 4200"/>
                <a:gd name="T1" fmla="*/ 618 h 788"/>
                <a:gd name="T2" fmla="*/ 2465 w 4200"/>
                <a:gd name="T3" fmla="*/ 616 h 788"/>
                <a:gd name="T4" fmla="*/ 2540 w 4200"/>
                <a:gd name="T5" fmla="*/ 597 h 788"/>
                <a:gd name="T6" fmla="*/ 2599 w 4200"/>
                <a:gd name="T7" fmla="*/ 555 h 788"/>
                <a:gd name="T8" fmla="*/ 2635 w 4200"/>
                <a:gd name="T9" fmla="*/ 488 h 788"/>
                <a:gd name="T10" fmla="*/ 2648 w 4200"/>
                <a:gd name="T11" fmla="*/ 396 h 788"/>
                <a:gd name="T12" fmla="*/ 2635 w 4200"/>
                <a:gd name="T13" fmla="*/ 301 h 788"/>
                <a:gd name="T14" fmla="*/ 2599 w 4200"/>
                <a:gd name="T15" fmla="*/ 236 h 788"/>
                <a:gd name="T16" fmla="*/ 2540 w 4200"/>
                <a:gd name="T17" fmla="*/ 193 h 788"/>
                <a:gd name="T18" fmla="*/ 2465 w 4200"/>
                <a:gd name="T19" fmla="*/ 173 h 788"/>
                <a:gd name="T20" fmla="*/ 2325 w 4200"/>
                <a:gd name="T21" fmla="*/ 171 h 788"/>
                <a:gd name="T22" fmla="*/ 3597 w 4200"/>
                <a:gd name="T23" fmla="*/ 512 h 788"/>
                <a:gd name="T24" fmla="*/ 3735 w 4200"/>
                <a:gd name="T25" fmla="*/ 143 h 788"/>
                <a:gd name="T26" fmla="*/ 4200 w 4200"/>
                <a:gd name="T27" fmla="*/ 786 h 788"/>
                <a:gd name="T28" fmla="*/ 3916 w 4200"/>
                <a:gd name="T29" fmla="*/ 648 h 788"/>
                <a:gd name="T30" fmla="*/ 3501 w 4200"/>
                <a:gd name="T31" fmla="*/ 786 h 788"/>
                <a:gd name="T32" fmla="*/ 3592 w 4200"/>
                <a:gd name="T33" fmla="*/ 0 h 788"/>
                <a:gd name="T34" fmla="*/ 2969 w 4200"/>
                <a:gd name="T35" fmla="*/ 0 h 788"/>
                <a:gd name="T36" fmla="*/ 3190 w 4200"/>
                <a:gd name="T37" fmla="*/ 788 h 788"/>
                <a:gd name="T38" fmla="*/ 2969 w 4200"/>
                <a:gd name="T39" fmla="*/ 0 h 788"/>
                <a:gd name="T40" fmla="*/ 2416 w 4200"/>
                <a:gd name="T41" fmla="*/ 0 h 788"/>
                <a:gd name="T42" fmla="*/ 2554 w 4200"/>
                <a:gd name="T43" fmla="*/ 7 h 788"/>
                <a:gd name="T44" fmla="*/ 2666 w 4200"/>
                <a:gd name="T45" fmla="*/ 33 h 788"/>
                <a:gd name="T46" fmla="*/ 2757 w 4200"/>
                <a:gd name="T47" fmla="*/ 90 h 788"/>
                <a:gd name="T48" fmla="*/ 2818 w 4200"/>
                <a:gd name="T49" fmla="*/ 173 h 788"/>
                <a:gd name="T50" fmla="*/ 2853 w 4200"/>
                <a:gd name="T51" fmla="*/ 277 h 788"/>
                <a:gd name="T52" fmla="*/ 2865 w 4200"/>
                <a:gd name="T53" fmla="*/ 402 h 788"/>
                <a:gd name="T54" fmla="*/ 2855 w 4200"/>
                <a:gd name="T55" fmla="*/ 518 h 788"/>
                <a:gd name="T56" fmla="*/ 2828 w 4200"/>
                <a:gd name="T57" fmla="*/ 614 h 788"/>
                <a:gd name="T58" fmla="*/ 2786 w 4200"/>
                <a:gd name="T59" fmla="*/ 683 h 788"/>
                <a:gd name="T60" fmla="*/ 2735 w 4200"/>
                <a:gd name="T61" fmla="*/ 731 h 788"/>
                <a:gd name="T62" fmla="*/ 2672 w 4200"/>
                <a:gd name="T63" fmla="*/ 762 h 788"/>
                <a:gd name="T64" fmla="*/ 2585 w 4200"/>
                <a:gd name="T65" fmla="*/ 780 h 788"/>
                <a:gd name="T66" fmla="*/ 2465 w 4200"/>
                <a:gd name="T67" fmla="*/ 788 h 788"/>
                <a:gd name="T68" fmla="*/ 2105 w 4200"/>
                <a:gd name="T69" fmla="*/ 0 h 788"/>
                <a:gd name="T70" fmla="*/ 1063 w 4200"/>
                <a:gd name="T71" fmla="*/ 0 h 788"/>
                <a:gd name="T72" fmla="*/ 1428 w 4200"/>
                <a:gd name="T73" fmla="*/ 0 h 788"/>
                <a:gd name="T74" fmla="*/ 1398 w 4200"/>
                <a:gd name="T75" fmla="*/ 788 h 788"/>
                <a:gd name="T76" fmla="*/ 825 w 4200"/>
                <a:gd name="T77" fmla="*/ 0 h 788"/>
                <a:gd name="T78" fmla="*/ 1969 w 4200"/>
                <a:gd name="T79" fmla="*/ 0 h 788"/>
                <a:gd name="T80" fmla="*/ 1747 w 4200"/>
                <a:gd name="T81" fmla="*/ 788 h 788"/>
                <a:gd name="T82" fmla="*/ 0 w 4200"/>
                <a:gd name="T83" fmla="*/ 0 h 788"/>
                <a:gd name="T84" fmla="*/ 441 w 4200"/>
                <a:gd name="T85" fmla="*/ 0 h 788"/>
                <a:gd name="T86" fmla="*/ 522 w 4200"/>
                <a:gd name="T87" fmla="*/ 7 h 788"/>
                <a:gd name="T88" fmla="*/ 599 w 4200"/>
                <a:gd name="T89" fmla="*/ 25 h 788"/>
                <a:gd name="T90" fmla="*/ 667 w 4200"/>
                <a:gd name="T91" fmla="*/ 59 h 788"/>
                <a:gd name="T92" fmla="*/ 725 w 4200"/>
                <a:gd name="T93" fmla="*/ 112 h 788"/>
                <a:gd name="T94" fmla="*/ 766 w 4200"/>
                <a:gd name="T95" fmla="*/ 187 h 788"/>
                <a:gd name="T96" fmla="*/ 788 w 4200"/>
                <a:gd name="T97" fmla="*/ 289 h 788"/>
                <a:gd name="T98" fmla="*/ 790 w 4200"/>
                <a:gd name="T99" fmla="*/ 788 h 788"/>
                <a:gd name="T100" fmla="*/ 573 w 4200"/>
                <a:gd name="T101" fmla="*/ 427 h 788"/>
                <a:gd name="T102" fmla="*/ 567 w 4200"/>
                <a:gd name="T103" fmla="*/ 317 h 788"/>
                <a:gd name="T104" fmla="*/ 543 w 4200"/>
                <a:gd name="T105" fmla="*/ 244 h 788"/>
                <a:gd name="T106" fmla="*/ 500 w 4200"/>
                <a:gd name="T107" fmla="*/ 201 h 788"/>
                <a:gd name="T108" fmla="*/ 439 w 4200"/>
                <a:gd name="T109" fmla="*/ 179 h 788"/>
                <a:gd name="T110" fmla="*/ 224 w 4200"/>
                <a:gd name="T111" fmla="*/ 175 h 788"/>
                <a:gd name="T112" fmla="*/ 0 w 4200"/>
                <a:gd name="T113" fmla="*/ 788 h 7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200" h="788">
                  <a:moveTo>
                    <a:pt x="2325" y="171"/>
                  </a:moveTo>
                  <a:lnTo>
                    <a:pt x="2325" y="618"/>
                  </a:lnTo>
                  <a:lnTo>
                    <a:pt x="2420" y="618"/>
                  </a:lnTo>
                  <a:lnTo>
                    <a:pt x="2465" y="616"/>
                  </a:lnTo>
                  <a:lnTo>
                    <a:pt x="2505" y="608"/>
                  </a:lnTo>
                  <a:lnTo>
                    <a:pt x="2540" y="597"/>
                  </a:lnTo>
                  <a:lnTo>
                    <a:pt x="2572" y="579"/>
                  </a:lnTo>
                  <a:lnTo>
                    <a:pt x="2599" y="555"/>
                  </a:lnTo>
                  <a:lnTo>
                    <a:pt x="2619" y="526"/>
                  </a:lnTo>
                  <a:lnTo>
                    <a:pt x="2635" y="488"/>
                  </a:lnTo>
                  <a:lnTo>
                    <a:pt x="2644" y="445"/>
                  </a:lnTo>
                  <a:lnTo>
                    <a:pt x="2648" y="396"/>
                  </a:lnTo>
                  <a:lnTo>
                    <a:pt x="2644" y="344"/>
                  </a:lnTo>
                  <a:lnTo>
                    <a:pt x="2635" y="301"/>
                  </a:lnTo>
                  <a:lnTo>
                    <a:pt x="2619" y="266"/>
                  </a:lnTo>
                  <a:lnTo>
                    <a:pt x="2599" y="236"/>
                  </a:lnTo>
                  <a:lnTo>
                    <a:pt x="2572" y="212"/>
                  </a:lnTo>
                  <a:lnTo>
                    <a:pt x="2540" y="193"/>
                  </a:lnTo>
                  <a:lnTo>
                    <a:pt x="2505" y="181"/>
                  </a:lnTo>
                  <a:lnTo>
                    <a:pt x="2465" y="173"/>
                  </a:lnTo>
                  <a:lnTo>
                    <a:pt x="2420" y="171"/>
                  </a:lnTo>
                  <a:lnTo>
                    <a:pt x="2325" y="171"/>
                  </a:lnTo>
                  <a:close/>
                  <a:moveTo>
                    <a:pt x="3735" y="143"/>
                  </a:moveTo>
                  <a:lnTo>
                    <a:pt x="3597" y="512"/>
                  </a:lnTo>
                  <a:lnTo>
                    <a:pt x="3869" y="512"/>
                  </a:lnTo>
                  <a:lnTo>
                    <a:pt x="3735" y="143"/>
                  </a:lnTo>
                  <a:close/>
                  <a:moveTo>
                    <a:pt x="3887" y="0"/>
                  </a:moveTo>
                  <a:lnTo>
                    <a:pt x="4200" y="786"/>
                  </a:lnTo>
                  <a:lnTo>
                    <a:pt x="3962" y="786"/>
                  </a:lnTo>
                  <a:lnTo>
                    <a:pt x="3916" y="648"/>
                  </a:lnTo>
                  <a:lnTo>
                    <a:pt x="3548" y="648"/>
                  </a:lnTo>
                  <a:lnTo>
                    <a:pt x="3501" y="786"/>
                  </a:lnTo>
                  <a:lnTo>
                    <a:pt x="3280" y="786"/>
                  </a:lnTo>
                  <a:lnTo>
                    <a:pt x="3592" y="0"/>
                  </a:lnTo>
                  <a:lnTo>
                    <a:pt x="3887" y="0"/>
                  </a:lnTo>
                  <a:close/>
                  <a:moveTo>
                    <a:pt x="2969" y="0"/>
                  </a:moveTo>
                  <a:lnTo>
                    <a:pt x="3190" y="0"/>
                  </a:lnTo>
                  <a:lnTo>
                    <a:pt x="3190" y="788"/>
                  </a:lnTo>
                  <a:lnTo>
                    <a:pt x="2969" y="788"/>
                  </a:lnTo>
                  <a:lnTo>
                    <a:pt x="2969" y="0"/>
                  </a:lnTo>
                  <a:close/>
                  <a:moveTo>
                    <a:pt x="2105" y="0"/>
                  </a:moveTo>
                  <a:lnTo>
                    <a:pt x="2416" y="0"/>
                  </a:lnTo>
                  <a:lnTo>
                    <a:pt x="2489" y="2"/>
                  </a:lnTo>
                  <a:lnTo>
                    <a:pt x="2554" y="7"/>
                  </a:lnTo>
                  <a:lnTo>
                    <a:pt x="2613" y="17"/>
                  </a:lnTo>
                  <a:lnTo>
                    <a:pt x="2666" y="33"/>
                  </a:lnTo>
                  <a:lnTo>
                    <a:pt x="2713" y="57"/>
                  </a:lnTo>
                  <a:lnTo>
                    <a:pt x="2757" y="90"/>
                  </a:lnTo>
                  <a:lnTo>
                    <a:pt x="2794" y="132"/>
                  </a:lnTo>
                  <a:lnTo>
                    <a:pt x="2818" y="173"/>
                  </a:lnTo>
                  <a:lnTo>
                    <a:pt x="2839" y="222"/>
                  </a:lnTo>
                  <a:lnTo>
                    <a:pt x="2853" y="277"/>
                  </a:lnTo>
                  <a:lnTo>
                    <a:pt x="2863" y="337"/>
                  </a:lnTo>
                  <a:lnTo>
                    <a:pt x="2865" y="402"/>
                  </a:lnTo>
                  <a:lnTo>
                    <a:pt x="2863" y="461"/>
                  </a:lnTo>
                  <a:lnTo>
                    <a:pt x="2855" y="518"/>
                  </a:lnTo>
                  <a:lnTo>
                    <a:pt x="2843" y="569"/>
                  </a:lnTo>
                  <a:lnTo>
                    <a:pt x="2828" y="614"/>
                  </a:lnTo>
                  <a:lnTo>
                    <a:pt x="2810" y="654"/>
                  </a:lnTo>
                  <a:lnTo>
                    <a:pt x="2786" y="683"/>
                  </a:lnTo>
                  <a:lnTo>
                    <a:pt x="2761" y="709"/>
                  </a:lnTo>
                  <a:lnTo>
                    <a:pt x="2735" y="731"/>
                  </a:lnTo>
                  <a:lnTo>
                    <a:pt x="2705" y="748"/>
                  </a:lnTo>
                  <a:lnTo>
                    <a:pt x="2672" y="762"/>
                  </a:lnTo>
                  <a:lnTo>
                    <a:pt x="2633" y="772"/>
                  </a:lnTo>
                  <a:lnTo>
                    <a:pt x="2585" y="780"/>
                  </a:lnTo>
                  <a:lnTo>
                    <a:pt x="2530" y="786"/>
                  </a:lnTo>
                  <a:lnTo>
                    <a:pt x="2465" y="788"/>
                  </a:lnTo>
                  <a:lnTo>
                    <a:pt x="2105" y="788"/>
                  </a:lnTo>
                  <a:lnTo>
                    <a:pt x="2105" y="0"/>
                  </a:lnTo>
                  <a:close/>
                  <a:moveTo>
                    <a:pt x="825" y="0"/>
                  </a:moveTo>
                  <a:lnTo>
                    <a:pt x="1063" y="0"/>
                  </a:lnTo>
                  <a:lnTo>
                    <a:pt x="1240" y="624"/>
                  </a:lnTo>
                  <a:lnTo>
                    <a:pt x="1428" y="0"/>
                  </a:lnTo>
                  <a:lnTo>
                    <a:pt x="1654" y="0"/>
                  </a:lnTo>
                  <a:lnTo>
                    <a:pt x="1398" y="788"/>
                  </a:lnTo>
                  <a:lnTo>
                    <a:pt x="1077" y="788"/>
                  </a:lnTo>
                  <a:lnTo>
                    <a:pt x="825" y="0"/>
                  </a:lnTo>
                  <a:close/>
                  <a:moveTo>
                    <a:pt x="1747" y="0"/>
                  </a:moveTo>
                  <a:lnTo>
                    <a:pt x="1969" y="0"/>
                  </a:lnTo>
                  <a:lnTo>
                    <a:pt x="1969" y="788"/>
                  </a:lnTo>
                  <a:lnTo>
                    <a:pt x="1747" y="788"/>
                  </a:lnTo>
                  <a:lnTo>
                    <a:pt x="1747" y="0"/>
                  </a:lnTo>
                  <a:close/>
                  <a:moveTo>
                    <a:pt x="0" y="0"/>
                  </a:moveTo>
                  <a:lnTo>
                    <a:pt x="400" y="0"/>
                  </a:lnTo>
                  <a:lnTo>
                    <a:pt x="441" y="0"/>
                  </a:lnTo>
                  <a:lnTo>
                    <a:pt x="482" y="2"/>
                  </a:lnTo>
                  <a:lnTo>
                    <a:pt x="522" y="7"/>
                  </a:lnTo>
                  <a:lnTo>
                    <a:pt x="561" y="15"/>
                  </a:lnTo>
                  <a:lnTo>
                    <a:pt x="599" y="25"/>
                  </a:lnTo>
                  <a:lnTo>
                    <a:pt x="634" y="41"/>
                  </a:lnTo>
                  <a:lnTo>
                    <a:pt x="667" y="59"/>
                  </a:lnTo>
                  <a:lnTo>
                    <a:pt x="697" y="82"/>
                  </a:lnTo>
                  <a:lnTo>
                    <a:pt x="725" y="112"/>
                  </a:lnTo>
                  <a:lnTo>
                    <a:pt x="746" y="145"/>
                  </a:lnTo>
                  <a:lnTo>
                    <a:pt x="766" y="187"/>
                  </a:lnTo>
                  <a:lnTo>
                    <a:pt x="780" y="234"/>
                  </a:lnTo>
                  <a:lnTo>
                    <a:pt x="788" y="289"/>
                  </a:lnTo>
                  <a:lnTo>
                    <a:pt x="790" y="352"/>
                  </a:lnTo>
                  <a:lnTo>
                    <a:pt x="790" y="788"/>
                  </a:lnTo>
                  <a:lnTo>
                    <a:pt x="573" y="788"/>
                  </a:lnTo>
                  <a:lnTo>
                    <a:pt x="573" y="427"/>
                  </a:lnTo>
                  <a:lnTo>
                    <a:pt x="571" y="368"/>
                  </a:lnTo>
                  <a:lnTo>
                    <a:pt x="567" y="317"/>
                  </a:lnTo>
                  <a:lnTo>
                    <a:pt x="557" y="277"/>
                  </a:lnTo>
                  <a:lnTo>
                    <a:pt x="543" y="244"/>
                  </a:lnTo>
                  <a:lnTo>
                    <a:pt x="524" y="220"/>
                  </a:lnTo>
                  <a:lnTo>
                    <a:pt x="500" y="201"/>
                  </a:lnTo>
                  <a:lnTo>
                    <a:pt x="473" y="187"/>
                  </a:lnTo>
                  <a:lnTo>
                    <a:pt x="439" y="179"/>
                  </a:lnTo>
                  <a:lnTo>
                    <a:pt x="400" y="175"/>
                  </a:lnTo>
                  <a:lnTo>
                    <a:pt x="224" y="175"/>
                  </a:lnTo>
                  <a:lnTo>
                    <a:pt x="224" y="788"/>
                  </a:lnTo>
                  <a:lnTo>
                    <a:pt x="0" y="78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1"/>
            <p:cNvSpPr>
              <a:spLocks noEditPoints="1"/>
            </p:cNvSpPr>
            <p:nvPr/>
          </p:nvSpPr>
          <p:spPr bwMode="auto">
            <a:xfrm>
              <a:off x="8775700" y="3552825"/>
              <a:ext cx="1436688" cy="952500"/>
            </a:xfrm>
            <a:custGeom>
              <a:avLst/>
              <a:gdLst>
                <a:gd name="T0" fmla="*/ 638 w 1810"/>
                <a:gd name="T1" fmla="*/ 451 h 1200"/>
                <a:gd name="T2" fmla="*/ 516 w 1810"/>
                <a:gd name="T3" fmla="*/ 502 h 1200"/>
                <a:gd name="T4" fmla="*/ 469 w 1810"/>
                <a:gd name="T5" fmla="*/ 546 h 1200"/>
                <a:gd name="T6" fmla="*/ 496 w 1810"/>
                <a:gd name="T7" fmla="*/ 613 h 1200"/>
                <a:gd name="T8" fmla="*/ 595 w 1810"/>
                <a:gd name="T9" fmla="*/ 735 h 1200"/>
                <a:gd name="T10" fmla="*/ 614 w 1810"/>
                <a:gd name="T11" fmla="*/ 851 h 1200"/>
                <a:gd name="T12" fmla="*/ 439 w 1810"/>
                <a:gd name="T13" fmla="*/ 733 h 1200"/>
                <a:gd name="T14" fmla="*/ 349 w 1810"/>
                <a:gd name="T15" fmla="*/ 595 h 1200"/>
                <a:gd name="T16" fmla="*/ 323 w 1810"/>
                <a:gd name="T17" fmla="*/ 530 h 1200"/>
                <a:gd name="T18" fmla="*/ 372 w 1810"/>
                <a:gd name="T19" fmla="*/ 485 h 1200"/>
                <a:gd name="T20" fmla="*/ 516 w 1810"/>
                <a:gd name="T21" fmla="*/ 400 h 1200"/>
                <a:gd name="T22" fmla="*/ 707 w 1810"/>
                <a:gd name="T23" fmla="*/ 248 h 1200"/>
                <a:gd name="T24" fmla="*/ 933 w 1810"/>
                <a:gd name="T25" fmla="*/ 296 h 1200"/>
                <a:gd name="T26" fmla="*/ 1097 w 1810"/>
                <a:gd name="T27" fmla="*/ 400 h 1200"/>
                <a:gd name="T28" fmla="*/ 1185 w 1810"/>
                <a:gd name="T29" fmla="*/ 489 h 1200"/>
                <a:gd name="T30" fmla="*/ 1185 w 1810"/>
                <a:gd name="T31" fmla="*/ 518 h 1200"/>
                <a:gd name="T32" fmla="*/ 1097 w 1810"/>
                <a:gd name="T33" fmla="*/ 617 h 1200"/>
                <a:gd name="T34" fmla="*/ 947 w 1810"/>
                <a:gd name="T35" fmla="*/ 737 h 1200"/>
                <a:gd name="T36" fmla="*/ 762 w 1810"/>
                <a:gd name="T37" fmla="*/ 794 h 1200"/>
                <a:gd name="T38" fmla="*/ 715 w 1810"/>
                <a:gd name="T39" fmla="*/ 459 h 1200"/>
                <a:gd name="T40" fmla="*/ 817 w 1810"/>
                <a:gd name="T41" fmla="*/ 528 h 1200"/>
                <a:gd name="T42" fmla="*/ 1038 w 1810"/>
                <a:gd name="T43" fmla="*/ 502 h 1200"/>
                <a:gd name="T44" fmla="*/ 985 w 1810"/>
                <a:gd name="T45" fmla="*/ 451 h 1200"/>
                <a:gd name="T46" fmla="*/ 839 w 1810"/>
                <a:gd name="T47" fmla="*/ 370 h 1200"/>
                <a:gd name="T48" fmla="*/ 675 w 1810"/>
                <a:gd name="T49" fmla="*/ 250 h 1200"/>
                <a:gd name="T50" fmla="*/ 603 w 1810"/>
                <a:gd name="T51" fmla="*/ 260 h 1200"/>
                <a:gd name="T52" fmla="*/ 370 w 1810"/>
                <a:gd name="T53" fmla="*/ 349 h 1200"/>
                <a:gd name="T54" fmla="*/ 232 w 1810"/>
                <a:gd name="T55" fmla="*/ 461 h 1200"/>
                <a:gd name="T56" fmla="*/ 185 w 1810"/>
                <a:gd name="T57" fmla="*/ 516 h 1200"/>
                <a:gd name="T58" fmla="*/ 211 w 1810"/>
                <a:gd name="T59" fmla="*/ 581 h 1200"/>
                <a:gd name="T60" fmla="*/ 293 w 1810"/>
                <a:gd name="T61" fmla="*/ 723 h 1200"/>
                <a:gd name="T62" fmla="*/ 445 w 1810"/>
                <a:gd name="T63" fmla="*/ 877 h 1200"/>
                <a:gd name="T64" fmla="*/ 675 w 1810"/>
                <a:gd name="T65" fmla="*/ 966 h 1200"/>
                <a:gd name="T66" fmla="*/ 453 w 1810"/>
                <a:gd name="T67" fmla="*/ 1001 h 1200"/>
                <a:gd name="T68" fmla="*/ 232 w 1810"/>
                <a:gd name="T69" fmla="*/ 849 h 1200"/>
                <a:gd name="T70" fmla="*/ 89 w 1810"/>
                <a:gd name="T71" fmla="*/ 674 h 1200"/>
                <a:gd name="T72" fmla="*/ 16 w 1810"/>
                <a:gd name="T73" fmla="*/ 536 h 1200"/>
                <a:gd name="T74" fmla="*/ 4 w 1810"/>
                <a:gd name="T75" fmla="*/ 495 h 1200"/>
                <a:gd name="T76" fmla="*/ 85 w 1810"/>
                <a:gd name="T77" fmla="*/ 426 h 1200"/>
                <a:gd name="T78" fmla="*/ 250 w 1810"/>
                <a:gd name="T79" fmla="*/ 311 h 1200"/>
                <a:gd name="T80" fmla="*/ 478 w 1810"/>
                <a:gd name="T81" fmla="*/ 205 h 1200"/>
                <a:gd name="T82" fmla="*/ 675 w 1810"/>
                <a:gd name="T83" fmla="*/ 0 h 1200"/>
                <a:gd name="T84" fmla="*/ 675 w 1810"/>
                <a:gd name="T85" fmla="*/ 1058 h 1200"/>
                <a:gd name="T86" fmla="*/ 977 w 1810"/>
                <a:gd name="T87" fmla="*/ 1038 h 1200"/>
                <a:gd name="T88" fmla="*/ 1321 w 1810"/>
                <a:gd name="T89" fmla="*/ 946 h 1200"/>
                <a:gd name="T90" fmla="*/ 1619 w 1810"/>
                <a:gd name="T91" fmla="*/ 802 h 1200"/>
                <a:gd name="T92" fmla="*/ 1605 w 1810"/>
                <a:gd name="T93" fmla="*/ 717 h 1200"/>
                <a:gd name="T94" fmla="*/ 1485 w 1810"/>
                <a:gd name="T95" fmla="*/ 648 h 1200"/>
                <a:gd name="T96" fmla="*/ 1276 w 1810"/>
                <a:gd name="T97" fmla="*/ 788 h 1200"/>
                <a:gd name="T98" fmla="*/ 992 w 1810"/>
                <a:gd name="T99" fmla="*/ 932 h 1200"/>
                <a:gd name="T100" fmla="*/ 709 w 1810"/>
                <a:gd name="T101" fmla="*/ 969 h 1200"/>
                <a:gd name="T102" fmla="*/ 758 w 1810"/>
                <a:gd name="T103" fmla="*/ 873 h 1200"/>
                <a:gd name="T104" fmla="*/ 979 w 1810"/>
                <a:gd name="T105" fmla="*/ 820 h 1200"/>
                <a:gd name="T106" fmla="*/ 1172 w 1810"/>
                <a:gd name="T107" fmla="*/ 701 h 1200"/>
                <a:gd name="T108" fmla="*/ 1315 w 1810"/>
                <a:gd name="T109" fmla="*/ 577 h 1200"/>
                <a:gd name="T110" fmla="*/ 1384 w 1810"/>
                <a:gd name="T111" fmla="*/ 502 h 1200"/>
                <a:gd name="T112" fmla="*/ 1359 w 1810"/>
                <a:gd name="T113" fmla="*/ 465 h 1200"/>
                <a:gd name="T114" fmla="*/ 1242 w 1810"/>
                <a:gd name="T115" fmla="*/ 357 h 1200"/>
                <a:gd name="T116" fmla="*/ 1048 w 1810"/>
                <a:gd name="T117" fmla="*/ 233 h 1200"/>
                <a:gd name="T118" fmla="*/ 782 w 1810"/>
                <a:gd name="T119" fmla="*/ 162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810" h="1200">
                  <a:moveTo>
                    <a:pt x="675" y="359"/>
                  </a:moveTo>
                  <a:lnTo>
                    <a:pt x="675" y="451"/>
                  </a:lnTo>
                  <a:lnTo>
                    <a:pt x="675" y="451"/>
                  </a:lnTo>
                  <a:lnTo>
                    <a:pt x="638" y="451"/>
                  </a:lnTo>
                  <a:lnTo>
                    <a:pt x="603" y="459"/>
                  </a:lnTo>
                  <a:lnTo>
                    <a:pt x="571" y="471"/>
                  </a:lnTo>
                  <a:lnTo>
                    <a:pt x="542" y="485"/>
                  </a:lnTo>
                  <a:lnTo>
                    <a:pt x="516" y="502"/>
                  </a:lnTo>
                  <a:lnTo>
                    <a:pt x="496" y="518"/>
                  </a:lnTo>
                  <a:lnTo>
                    <a:pt x="482" y="532"/>
                  </a:lnTo>
                  <a:lnTo>
                    <a:pt x="473" y="542"/>
                  </a:lnTo>
                  <a:lnTo>
                    <a:pt x="469" y="546"/>
                  </a:lnTo>
                  <a:lnTo>
                    <a:pt x="471" y="552"/>
                  </a:lnTo>
                  <a:lnTo>
                    <a:pt x="477" y="566"/>
                  </a:lnTo>
                  <a:lnTo>
                    <a:pt x="484" y="587"/>
                  </a:lnTo>
                  <a:lnTo>
                    <a:pt x="496" y="613"/>
                  </a:lnTo>
                  <a:lnTo>
                    <a:pt x="514" y="644"/>
                  </a:lnTo>
                  <a:lnTo>
                    <a:pt x="536" y="676"/>
                  </a:lnTo>
                  <a:lnTo>
                    <a:pt x="561" y="707"/>
                  </a:lnTo>
                  <a:lnTo>
                    <a:pt x="595" y="735"/>
                  </a:lnTo>
                  <a:lnTo>
                    <a:pt x="632" y="761"/>
                  </a:lnTo>
                  <a:lnTo>
                    <a:pt x="675" y="780"/>
                  </a:lnTo>
                  <a:lnTo>
                    <a:pt x="675" y="865"/>
                  </a:lnTo>
                  <a:lnTo>
                    <a:pt x="614" y="851"/>
                  </a:lnTo>
                  <a:lnTo>
                    <a:pt x="561" y="828"/>
                  </a:lnTo>
                  <a:lnTo>
                    <a:pt x="514" y="800"/>
                  </a:lnTo>
                  <a:lnTo>
                    <a:pt x="473" y="768"/>
                  </a:lnTo>
                  <a:lnTo>
                    <a:pt x="439" y="733"/>
                  </a:lnTo>
                  <a:lnTo>
                    <a:pt x="408" y="698"/>
                  </a:lnTo>
                  <a:lnTo>
                    <a:pt x="384" y="660"/>
                  </a:lnTo>
                  <a:lnTo>
                    <a:pt x="364" y="627"/>
                  </a:lnTo>
                  <a:lnTo>
                    <a:pt x="349" y="595"/>
                  </a:lnTo>
                  <a:lnTo>
                    <a:pt x="337" y="569"/>
                  </a:lnTo>
                  <a:lnTo>
                    <a:pt x="329" y="548"/>
                  </a:lnTo>
                  <a:lnTo>
                    <a:pt x="325" y="534"/>
                  </a:lnTo>
                  <a:lnTo>
                    <a:pt x="323" y="530"/>
                  </a:lnTo>
                  <a:lnTo>
                    <a:pt x="325" y="526"/>
                  </a:lnTo>
                  <a:lnTo>
                    <a:pt x="335" y="516"/>
                  </a:lnTo>
                  <a:lnTo>
                    <a:pt x="350" y="502"/>
                  </a:lnTo>
                  <a:lnTo>
                    <a:pt x="372" y="485"/>
                  </a:lnTo>
                  <a:lnTo>
                    <a:pt x="400" y="463"/>
                  </a:lnTo>
                  <a:lnTo>
                    <a:pt x="433" y="441"/>
                  </a:lnTo>
                  <a:lnTo>
                    <a:pt x="473" y="420"/>
                  </a:lnTo>
                  <a:lnTo>
                    <a:pt x="516" y="400"/>
                  </a:lnTo>
                  <a:lnTo>
                    <a:pt x="565" y="382"/>
                  </a:lnTo>
                  <a:lnTo>
                    <a:pt x="618" y="368"/>
                  </a:lnTo>
                  <a:lnTo>
                    <a:pt x="675" y="359"/>
                  </a:lnTo>
                  <a:close/>
                  <a:moveTo>
                    <a:pt x="707" y="248"/>
                  </a:moveTo>
                  <a:lnTo>
                    <a:pt x="770" y="250"/>
                  </a:lnTo>
                  <a:lnTo>
                    <a:pt x="827" y="260"/>
                  </a:lnTo>
                  <a:lnTo>
                    <a:pt x="882" y="274"/>
                  </a:lnTo>
                  <a:lnTo>
                    <a:pt x="933" y="296"/>
                  </a:lnTo>
                  <a:lnTo>
                    <a:pt x="981" y="319"/>
                  </a:lnTo>
                  <a:lnTo>
                    <a:pt x="1024" y="345"/>
                  </a:lnTo>
                  <a:lnTo>
                    <a:pt x="1063" y="372"/>
                  </a:lnTo>
                  <a:lnTo>
                    <a:pt x="1097" y="400"/>
                  </a:lnTo>
                  <a:lnTo>
                    <a:pt x="1126" y="426"/>
                  </a:lnTo>
                  <a:lnTo>
                    <a:pt x="1152" y="451"/>
                  </a:lnTo>
                  <a:lnTo>
                    <a:pt x="1172" y="471"/>
                  </a:lnTo>
                  <a:lnTo>
                    <a:pt x="1185" y="489"/>
                  </a:lnTo>
                  <a:lnTo>
                    <a:pt x="1195" y="499"/>
                  </a:lnTo>
                  <a:lnTo>
                    <a:pt x="1197" y="502"/>
                  </a:lnTo>
                  <a:lnTo>
                    <a:pt x="1193" y="506"/>
                  </a:lnTo>
                  <a:lnTo>
                    <a:pt x="1185" y="518"/>
                  </a:lnTo>
                  <a:lnTo>
                    <a:pt x="1170" y="538"/>
                  </a:lnTo>
                  <a:lnTo>
                    <a:pt x="1150" y="562"/>
                  </a:lnTo>
                  <a:lnTo>
                    <a:pt x="1126" y="587"/>
                  </a:lnTo>
                  <a:lnTo>
                    <a:pt x="1097" y="617"/>
                  </a:lnTo>
                  <a:lnTo>
                    <a:pt x="1065" y="648"/>
                  </a:lnTo>
                  <a:lnTo>
                    <a:pt x="1028" y="680"/>
                  </a:lnTo>
                  <a:lnTo>
                    <a:pt x="988" y="709"/>
                  </a:lnTo>
                  <a:lnTo>
                    <a:pt x="947" y="737"/>
                  </a:lnTo>
                  <a:lnTo>
                    <a:pt x="904" y="761"/>
                  </a:lnTo>
                  <a:lnTo>
                    <a:pt x="859" y="778"/>
                  </a:lnTo>
                  <a:lnTo>
                    <a:pt x="811" y="790"/>
                  </a:lnTo>
                  <a:lnTo>
                    <a:pt x="762" y="794"/>
                  </a:lnTo>
                  <a:lnTo>
                    <a:pt x="717" y="790"/>
                  </a:lnTo>
                  <a:lnTo>
                    <a:pt x="675" y="780"/>
                  </a:lnTo>
                  <a:lnTo>
                    <a:pt x="675" y="451"/>
                  </a:lnTo>
                  <a:lnTo>
                    <a:pt x="715" y="459"/>
                  </a:lnTo>
                  <a:lnTo>
                    <a:pt x="746" y="469"/>
                  </a:lnTo>
                  <a:lnTo>
                    <a:pt x="774" y="485"/>
                  </a:lnTo>
                  <a:lnTo>
                    <a:pt x="796" y="504"/>
                  </a:lnTo>
                  <a:lnTo>
                    <a:pt x="817" y="528"/>
                  </a:lnTo>
                  <a:lnTo>
                    <a:pt x="837" y="558"/>
                  </a:lnTo>
                  <a:lnTo>
                    <a:pt x="859" y="591"/>
                  </a:lnTo>
                  <a:lnTo>
                    <a:pt x="882" y="633"/>
                  </a:lnTo>
                  <a:lnTo>
                    <a:pt x="1038" y="502"/>
                  </a:lnTo>
                  <a:lnTo>
                    <a:pt x="1034" y="499"/>
                  </a:lnTo>
                  <a:lnTo>
                    <a:pt x="1024" y="487"/>
                  </a:lnTo>
                  <a:lnTo>
                    <a:pt x="1008" y="471"/>
                  </a:lnTo>
                  <a:lnTo>
                    <a:pt x="985" y="451"/>
                  </a:lnTo>
                  <a:lnTo>
                    <a:pt x="957" y="430"/>
                  </a:lnTo>
                  <a:lnTo>
                    <a:pt x="924" y="406"/>
                  </a:lnTo>
                  <a:lnTo>
                    <a:pt x="884" y="386"/>
                  </a:lnTo>
                  <a:lnTo>
                    <a:pt x="839" y="370"/>
                  </a:lnTo>
                  <a:lnTo>
                    <a:pt x="790" y="359"/>
                  </a:lnTo>
                  <a:lnTo>
                    <a:pt x="734" y="355"/>
                  </a:lnTo>
                  <a:lnTo>
                    <a:pt x="675" y="359"/>
                  </a:lnTo>
                  <a:lnTo>
                    <a:pt x="675" y="250"/>
                  </a:lnTo>
                  <a:lnTo>
                    <a:pt x="707" y="248"/>
                  </a:lnTo>
                  <a:close/>
                  <a:moveTo>
                    <a:pt x="675" y="162"/>
                  </a:moveTo>
                  <a:lnTo>
                    <a:pt x="675" y="250"/>
                  </a:lnTo>
                  <a:lnTo>
                    <a:pt x="603" y="260"/>
                  </a:lnTo>
                  <a:lnTo>
                    <a:pt x="536" y="276"/>
                  </a:lnTo>
                  <a:lnTo>
                    <a:pt x="475" y="296"/>
                  </a:lnTo>
                  <a:lnTo>
                    <a:pt x="419" y="321"/>
                  </a:lnTo>
                  <a:lnTo>
                    <a:pt x="370" y="349"/>
                  </a:lnTo>
                  <a:lnTo>
                    <a:pt x="327" y="378"/>
                  </a:lnTo>
                  <a:lnTo>
                    <a:pt x="289" y="408"/>
                  </a:lnTo>
                  <a:lnTo>
                    <a:pt x="258" y="435"/>
                  </a:lnTo>
                  <a:lnTo>
                    <a:pt x="232" y="461"/>
                  </a:lnTo>
                  <a:lnTo>
                    <a:pt x="211" y="483"/>
                  </a:lnTo>
                  <a:lnTo>
                    <a:pt x="197" y="500"/>
                  </a:lnTo>
                  <a:lnTo>
                    <a:pt x="187" y="512"/>
                  </a:lnTo>
                  <a:lnTo>
                    <a:pt x="185" y="516"/>
                  </a:lnTo>
                  <a:lnTo>
                    <a:pt x="187" y="522"/>
                  </a:lnTo>
                  <a:lnTo>
                    <a:pt x="191" y="534"/>
                  </a:lnTo>
                  <a:lnTo>
                    <a:pt x="199" y="554"/>
                  </a:lnTo>
                  <a:lnTo>
                    <a:pt x="211" y="581"/>
                  </a:lnTo>
                  <a:lnTo>
                    <a:pt x="224" y="611"/>
                  </a:lnTo>
                  <a:lnTo>
                    <a:pt x="244" y="646"/>
                  </a:lnTo>
                  <a:lnTo>
                    <a:pt x="266" y="684"/>
                  </a:lnTo>
                  <a:lnTo>
                    <a:pt x="293" y="723"/>
                  </a:lnTo>
                  <a:lnTo>
                    <a:pt x="325" y="765"/>
                  </a:lnTo>
                  <a:lnTo>
                    <a:pt x="360" y="804"/>
                  </a:lnTo>
                  <a:lnTo>
                    <a:pt x="400" y="841"/>
                  </a:lnTo>
                  <a:lnTo>
                    <a:pt x="445" y="877"/>
                  </a:lnTo>
                  <a:lnTo>
                    <a:pt x="494" y="906"/>
                  </a:lnTo>
                  <a:lnTo>
                    <a:pt x="549" y="934"/>
                  </a:lnTo>
                  <a:lnTo>
                    <a:pt x="610" y="954"/>
                  </a:lnTo>
                  <a:lnTo>
                    <a:pt x="675" y="966"/>
                  </a:lnTo>
                  <a:lnTo>
                    <a:pt x="675" y="1058"/>
                  </a:lnTo>
                  <a:lnTo>
                    <a:pt x="595" y="1046"/>
                  </a:lnTo>
                  <a:lnTo>
                    <a:pt x="522" y="1027"/>
                  </a:lnTo>
                  <a:lnTo>
                    <a:pt x="453" y="1001"/>
                  </a:lnTo>
                  <a:lnTo>
                    <a:pt x="390" y="969"/>
                  </a:lnTo>
                  <a:lnTo>
                    <a:pt x="331" y="932"/>
                  </a:lnTo>
                  <a:lnTo>
                    <a:pt x="280" y="893"/>
                  </a:lnTo>
                  <a:lnTo>
                    <a:pt x="232" y="849"/>
                  </a:lnTo>
                  <a:lnTo>
                    <a:pt x="189" y="806"/>
                  </a:lnTo>
                  <a:lnTo>
                    <a:pt x="152" y="761"/>
                  </a:lnTo>
                  <a:lnTo>
                    <a:pt x="118" y="717"/>
                  </a:lnTo>
                  <a:lnTo>
                    <a:pt x="89" y="674"/>
                  </a:lnTo>
                  <a:lnTo>
                    <a:pt x="65" y="633"/>
                  </a:lnTo>
                  <a:lnTo>
                    <a:pt x="43" y="597"/>
                  </a:lnTo>
                  <a:lnTo>
                    <a:pt x="28" y="564"/>
                  </a:lnTo>
                  <a:lnTo>
                    <a:pt x="16" y="536"/>
                  </a:lnTo>
                  <a:lnTo>
                    <a:pt x="6" y="516"/>
                  </a:lnTo>
                  <a:lnTo>
                    <a:pt x="2" y="502"/>
                  </a:lnTo>
                  <a:lnTo>
                    <a:pt x="0" y="499"/>
                  </a:lnTo>
                  <a:lnTo>
                    <a:pt x="4" y="495"/>
                  </a:lnTo>
                  <a:lnTo>
                    <a:pt x="14" y="485"/>
                  </a:lnTo>
                  <a:lnTo>
                    <a:pt x="32" y="469"/>
                  </a:lnTo>
                  <a:lnTo>
                    <a:pt x="55" y="449"/>
                  </a:lnTo>
                  <a:lnTo>
                    <a:pt x="85" y="426"/>
                  </a:lnTo>
                  <a:lnTo>
                    <a:pt x="118" y="400"/>
                  </a:lnTo>
                  <a:lnTo>
                    <a:pt x="158" y="370"/>
                  </a:lnTo>
                  <a:lnTo>
                    <a:pt x="203" y="341"/>
                  </a:lnTo>
                  <a:lnTo>
                    <a:pt x="250" y="311"/>
                  </a:lnTo>
                  <a:lnTo>
                    <a:pt x="303" y="282"/>
                  </a:lnTo>
                  <a:lnTo>
                    <a:pt x="358" y="252"/>
                  </a:lnTo>
                  <a:lnTo>
                    <a:pt x="417" y="227"/>
                  </a:lnTo>
                  <a:lnTo>
                    <a:pt x="478" y="205"/>
                  </a:lnTo>
                  <a:lnTo>
                    <a:pt x="542" y="185"/>
                  </a:lnTo>
                  <a:lnTo>
                    <a:pt x="608" y="171"/>
                  </a:lnTo>
                  <a:lnTo>
                    <a:pt x="675" y="162"/>
                  </a:lnTo>
                  <a:close/>
                  <a:moveTo>
                    <a:pt x="675" y="0"/>
                  </a:moveTo>
                  <a:lnTo>
                    <a:pt x="1810" y="0"/>
                  </a:lnTo>
                  <a:lnTo>
                    <a:pt x="1810" y="1200"/>
                  </a:lnTo>
                  <a:lnTo>
                    <a:pt x="675" y="1200"/>
                  </a:lnTo>
                  <a:lnTo>
                    <a:pt x="675" y="1058"/>
                  </a:lnTo>
                  <a:lnTo>
                    <a:pt x="748" y="1062"/>
                  </a:lnTo>
                  <a:lnTo>
                    <a:pt x="819" y="1060"/>
                  </a:lnTo>
                  <a:lnTo>
                    <a:pt x="894" y="1052"/>
                  </a:lnTo>
                  <a:lnTo>
                    <a:pt x="977" y="1038"/>
                  </a:lnTo>
                  <a:lnTo>
                    <a:pt x="1061" y="1021"/>
                  </a:lnTo>
                  <a:lnTo>
                    <a:pt x="1148" y="1001"/>
                  </a:lnTo>
                  <a:lnTo>
                    <a:pt x="1235" y="975"/>
                  </a:lnTo>
                  <a:lnTo>
                    <a:pt x="1321" y="946"/>
                  </a:lnTo>
                  <a:lnTo>
                    <a:pt x="1404" y="914"/>
                  </a:lnTo>
                  <a:lnTo>
                    <a:pt x="1483" y="879"/>
                  </a:lnTo>
                  <a:lnTo>
                    <a:pt x="1554" y="841"/>
                  </a:lnTo>
                  <a:lnTo>
                    <a:pt x="1619" y="802"/>
                  </a:lnTo>
                  <a:lnTo>
                    <a:pt x="1674" y="763"/>
                  </a:lnTo>
                  <a:lnTo>
                    <a:pt x="1658" y="749"/>
                  </a:lnTo>
                  <a:lnTo>
                    <a:pt x="1634" y="733"/>
                  </a:lnTo>
                  <a:lnTo>
                    <a:pt x="1605" y="717"/>
                  </a:lnTo>
                  <a:lnTo>
                    <a:pt x="1573" y="700"/>
                  </a:lnTo>
                  <a:lnTo>
                    <a:pt x="1540" y="682"/>
                  </a:lnTo>
                  <a:lnTo>
                    <a:pt x="1510" y="664"/>
                  </a:lnTo>
                  <a:lnTo>
                    <a:pt x="1485" y="648"/>
                  </a:lnTo>
                  <a:lnTo>
                    <a:pt x="1467" y="636"/>
                  </a:lnTo>
                  <a:lnTo>
                    <a:pt x="1404" y="690"/>
                  </a:lnTo>
                  <a:lnTo>
                    <a:pt x="1341" y="741"/>
                  </a:lnTo>
                  <a:lnTo>
                    <a:pt x="1276" y="788"/>
                  </a:lnTo>
                  <a:lnTo>
                    <a:pt x="1209" y="832"/>
                  </a:lnTo>
                  <a:lnTo>
                    <a:pt x="1140" y="871"/>
                  </a:lnTo>
                  <a:lnTo>
                    <a:pt x="1067" y="904"/>
                  </a:lnTo>
                  <a:lnTo>
                    <a:pt x="992" y="932"/>
                  </a:lnTo>
                  <a:lnTo>
                    <a:pt x="914" y="954"/>
                  </a:lnTo>
                  <a:lnTo>
                    <a:pt x="831" y="966"/>
                  </a:lnTo>
                  <a:lnTo>
                    <a:pt x="744" y="969"/>
                  </a:lnTo>
                  <a:lnTo>
                    <a:pt x="709" y="969"/>
                  </a:lnTo>
                  <a:lnTo>
                    <a:pt x="675" y="966"/>
                  </a:lnTo>
                  <a:lnTo>
                    <a:pt x="675" y="865"/>
                  </a:lnTo>
                  <a:lnTo>
                    <a:pt x="715" y="871"/>
                  </a:lnTo>
                  <a:lnTo>
                    <a:pt x="758" y="873"/>
                  </a:lnTo>
                  <a:lnTo>
                    <a:pt x="815" y="869"/>
                  </a:lnTo>
                  <a:lnTo>
                    <a:pt x="870" y="859"/>
                  </a:lnTo>
                  <a:lnTo>
                    <a:pt x="925" y="841"/>
                  </a:lnTo>
                  <a:lnTo>
                    <a:pt x="979" y="820"/>
                  </a:lnTo>
                  <a:lnTo>
                    <a:pt x="1030" y="794"/>
                  </a:lnTo>
                  <a:lnTo>
                    <a:pt x="1079" y="767"/>
                  </a:lnTo>
                  <a:lnTo>
                    <a:pt x="1126" y="735"/>
                  </a:lnTo>
                  <a:lnTo>
                    <a:pt x="1172" y="701"/>
                  </a:lnTo>
                  <a:lnTo>
                    <a:pt x="1213" y="670"/>
                  </a:lnTo>
                  <a:lnTo>
                    <a:pt x="1250" y="636"/>
                  </a:lnTo>
                  <a:lnTo>
                    <a:pt x="1284" y="605"/>
                  </a:lnTo>
                  <a:lnTo>
                    <a:pt x="1315" y="577"/>
                  </a:lnTo>
                  <a:lnTo>
                    <a:pt x="1339" y="550"/>
                  </a:lnTo>
                  <a:lnTo>
                    <a:pt x="1361" y="530"/>
                  </a:lnTo>
                  <a:lnTo>
                    <a:pt x="1374" y="512"/>
                  </a:lnTo>
                  <a:lnTo>
                    <a:pt x="1384" y="502"/>
                  </a:lnTo>
                  <a:lnTo>
                    <a:pt x="1386" y="499"/>
                  </a:lnTo>
                  <a:lnTo>
                    <a:pt x="1384" y="495"/>
                  </a:lnTo>
                  <a:lnTo>
                    <a:pt x="1374" y="483"/>
                  </a:lnTo>
                  <a:lnTo>
                    <a:pt x="1359" y="465"/>
                  </a:lnTo>
                  <a:lnTo>
                    <a:pt x="1339" y="443"/>
                  </a:lnTo>
                  <a:lnTo>
                    <a:pt x="1311" y="418"/>
                  </a:lnTo>
                  <a:lnTo>
                    <a:pt x="1280" y="388"/>
                  </a:lnTo>
                  <a:lnTo>
                    <a:pt x="1242" y="357"/>
                  </a:lnTo>
                  <a:lnTo>
                    <a:pt x="1201" y="325"/>
                  </a:lnTo>
                  <a:lnTo>
                    <a:pt x="1154" y="292"/>
                  </a:lnTo>
                  <a:lnTo>
                    <a:pt x="1103" y="262"/>
                  </a:lnTo>
                  <a:lnTo>
                    <a:pt x="1048" y="233"/>
                  </a:lnTo>
                  <a:lnTo>
                    <a:pt x="987" y="207"/>
                  </a:lnTo>
                  <a:lnTo>
                    <a:pt x="924" y="187"/>
                  </a:lnTo>
                  <a:lnTo>
                    <a:pt x="855" y="171"/>
                  </a:lnTo>
                  <a:lnTo>
                    <a:pt x="782" y="162"/>
                  </a:lnTo>
                  <a:lnTo>
                    <a:pt x="707" y="160"/>
                  </a:lnTo>
                  <a:lnTo>
                    <a:pt x="675" y="162"/>
                  </a:lnTo>
                  <a:lnTo>
                    <a:pt x="675" y="0"/>
                  </a:lnTo>
                  <a:close/>
                </a:path>
              </a:pathLst>
            </a:custGeom>
            <a:solidFill>
              <a:srgbClr val="76B9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4671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100" kern="1200">
        <a:solidFill>
          <a:schemeClr val="tx1"/>
        </a:solidFill>
        <a:latin typeface="Trebuchet MS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582738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10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-WHAT IS. WHY CREATE. HOW BENEFIT</a:t>
            </a:r>
          </a:p>
          <a:p>
            <a:r>
              <a:rPr lang="en-US" sz="110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-FAST,CLEAN,RELIABLE</a:t>
            </a:r>
          </a:p>
          <a:p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r>
              <a:rPr lang="en-US" sz="110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Project at a glance </a:t>
            </a:r>
          </a:p>
          <a:p>
            <a:r>
              <a:rPr lang="en-US" sz="110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– explain motivation behind my project and how users would benefit </a:t>
            </a:r>
          </a:p>
          <a:p>
            <a:pPr marL="171450" indent="-171450">
              <a:buFontTx/>
              <a:buChar char="-"/>
            </a:pPr>
            <a:r>
              <a:rPr lang="en-US" sz="110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All-in-one-page for PMs who oversee MCAD/ECAD project progression (reduce navigating through different sites)</a:t>
            </a:r>
          </a:p>
          <a:p>
            <a:pPr marL="171450" indent="-171450">
              <a:buFontTx/>
              <a:buChar char="-"/>
            </a:pPr>
            <a:r>
              <a:rPr lang="en-US" sz="110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Performance metrics for electrical working on project designs (make sure work is on track to hit the target from past trends)</a:t>
            </a:r>
          </a:p>
          <a:p>
            <a:pPr marL="171450" indent="-171450">
              <a:buFontTx/>
              <a:buChar char="-"/>
            </a:pPr>
            <a:r>
              <a:rPr lang="en-US" sz="110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General users who know nth about ECAD/MCAD tracking tools (Antenna guys who needs to check on </a:t>
            </a:r>
            <a:r>
              <a:rPr lang="en-US" sz="110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sth</a:t>
            </a:r>
            <a:r>
              <a:rPr lang="en-US" sz="110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 occasionally)</a:t>
            </a:r>
          </a:p>
          <a:p>
            <a:r>
              <a:rPr lang="en-US" sz="110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– Explain how data is visualized and how each process contributed to CLEAN-FAST-RELIABLE data</a:t>
            </a:r>
          </a:p>
          <a:p>
            <a:pPr marL="171450" indent="-171450">
              <a:buFontTx/>
              <a:buChar char="-"/>
            </a:pPr>
            <a:r>
              <a:rPr lang="en-US" sz="110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Slow tableau server performance</a:t>
            </a:r>
          </a:p>
          <a:p>
            <a:pPr marL="0" indent="0">
              <a:buFontTx/>
              <a:buNone/>
            </a:pPr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95613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FontTx/>
              <a:buNone/>
            </a:pPr>
            <a:r>
              <a:rPr lang="en-US" sz="110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-multi-discipline</a:t>
            </a:r>
          </a:p>
          <a:p>
            <a:pPr marL="0" indent="0">
              <a:buFontTx/>
              <a:buNone/>
            </a:pPr>
            <a:r>
              <a:rPr lang="en-US" sz="110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-gathers information related to all 3 sides and output them on one view</a:t>
            </a:r>
          </a:p>
          <a:p>
            <a:pPr marL="0" indent="0">
              <a:buFontTx/>
              <a:buNone/>
            </a:pPr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en-US" sz="110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-navigation through multiple pages to find the information u want </a:t>
            </a:r>
          </a:p>
          <a:p>
            <a:pPr marL="0" indent="0">
              <a:buFontTx/>
              <a:buNone/>
            </a:pPr>
            <a:r>
              <a:rPr lang="en-US" sz="110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-visualization </a:t>
            </a:r>
            <a:r>
              <a:rPr lang="en-US" sz="110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  <a:sym typeface="Wingdings" panose="05000000000000000000" pitchFamily="2" charset="2"/>
              </a:rPr>
              <a:t> COMPARE. SIMILARITY. WHY???</a:t>
            </a:r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pPr marL="0" indent="0">
              <a:buFontTx/>
              <a:buNone/>
            </a:pPr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en-US" sz="110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-assurance that work is on track to hit the target</a:t>
            </a:r>
          </a:p>
          <a:p>
            <a:pPr marL="0" indent="0">
              <a:buFontTx/>
              <a:buNone/>
            </a:pPr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pPr marL="0" indent="0">
              <a:buFontTx/>
              <a:buNone/>
            </a:pPr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pPr marL="0" indent="0">
              <a:buFontTx/>
              <a:buNone/>
            </a:pPr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pPr marL="0" indent="0">
              <a:buFontTx/>
              <a:buNone/>
            </a:pPr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pPr marL="0" indent="0">
              <a:buFontTx/>
              <a:buNone/>
            </a:pPr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en-US" sz="110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PM:</a:t>
            </a:r>
          </a:p>
          <a:p>
            <a:pPr marL="0" indent="0">
              <a:buFontTx/>
              <a:buNone/>
            </a:pPr>
            <a:r>
              <a:rPr lang="en-US" sz="110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***Problem: too many pages and information to keep track of</a:t>
            </a:r>
          </a:p>
          <a:p>
            <a:pPr marL="0" indent="0">
              <a:buFontTx/>
              <a:buNone/>
            </a:pPr>
            <a:r>
              <a:rPr lang="en-US" sz="110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Trouble navigating through all the useful tableau views built.</a:t>
            </a:r>
          </a:p>
          <a:p>
            <a:pPr marL="0" indent="0">
              <a:buFontTx/>
              <a:buNone/>
            </a:pPr>
            <a:r>
              <a:rPr lang="en-US" sz="110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***Solution: All-in-one-page containing most of the things that are useful to know for a project</a:t>
            </a:r>
          </a:p>
          <a:p>
            <a:pPr marL="0" indent="0">
              <a:buFontTx/>
              <a:buNone/>
            </a:pPr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en-US" sz="110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***Problem: over a million datasets related to different parts of projects(design, </a:t>
            </a:r>
            <a:r>
              <a:rPr lang="en-US" sz="1100" u="none" strike="noStrike" kern="1200" dirty="0" err="1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bom</a:t>
            </a:r>
            <a:r>
              <a:rPr lang="en-US" sz="110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). Hard to see how projects compare(meeting target)</a:t>
            </a:r>
          </a:p>
          <a:p>
            <a:pPr marL="0" indent="0">
              <a:buFontTx/>
              <a:buNone/>
            </a:pPr>
            <a:r>
              <a:rPr lang="en-US" sz="110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***Solution: easy to dig into these datasets. clear view of duration of each project to the details of how long each stage took</a:t>
            </a:r>
          </a:p>
          <a:p>
            <a:pPr marL="0" indent="0">
              <a:buFontTx/>
              <a:buNone/>
            </a:pPr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en-US" sz="110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Electrical/Mechanical Engineers:</a:t>
            </a:r>
          </a:p>
          <a:p>
            <a:pPr marL="0" indent="0">
              <a:buFontTx/>
              <a:buNone/>
            </a:pPr>
            <a:r>
              <a:rPr lang="en-US" sz="110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***Problem: No success measurement(reassurance that work is on track to hit target)</a:t>
            </a:r>
          </a:p>
          <a:p>
            <a:pPr marL="0" indent="0">
              <a:buFontTx/>
              <a:buNone/>
            </a:pPr>
            <a:r>
              <a:rPr lang="en-US" sz="110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***Solution: performance metrics to compare past trends/progress</a:t>
            </a:r>
          </a:p>
          <a:p>
            <a:pPr marL="0" indent="0">
              <a:buFontTx/>
              <a:buNone/>
            </a:pPr>
            <a:endParaRPr lang="en-US" sz="1100" u="none" strike="noStrike" kern="1200" dirty="0">
              <a:solidFill>
                <a:schemeClr val="tx1"/>
              </a:solidFill>
              <a:effectLst/>
              <a:latin typeface="Trebuchet MS" pitchFamily="34" charset="0"/>
              <a:ea typeface="+mn-ea"/>
              <a:cs typeface="+mn-cs"/>
            </a:endParaRPr>
          </a:p>
          <a:p>
            <a:pPr marL="0" indent="0">
              <a:buFontTx/>
              <a:buNone/>
            </a:pPr>
            <a:r>
              <a:rPr lang="en-US" sz="110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RF Engineers:</a:t>
            </a:r>
          </a:p>
          <a:p>
            <a:pPr marL="0" indent="0">
              <a:buFontTx/>
              <a:buNone/>
            </a:pPr>
            <a:r>
              <a:rPr lang="en-US" sz="110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***Problem: Manual searching in PDP: 680,682(MCAD). 699,900(ECAD). 144(PM)</a:t>
            </a:r>
          </a:p>
          <a:p>
            <a:pPr marL="0" indent="0">
              <a:buFontTx/>
              <a:buNone/>
            </a:pPr>
            <a:r>
              <a:rPr lang="en-US" sz="1100" u="none" strike="noStrike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***Solution: all relationship mapped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98574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END GOAL: CLEAN-FAST-RELIABLE DATA on Tableau</a:t>
            </a:r>
          </a:p>
          <a:p>
            <a:r>
              <a:rPr lang="en-US" dirty="0"/>
              <a:t>-E: convert p4 data to a nested list containing all the projects</a:t>
            </a:r>
          </a:p>
          <a:p>
            <a:r>
              <a:rPr lang="en-US" dirty="0"/>
              <a:t>-T: filter out noises(projects that we do not want to graph)</a:t>
            </a:r>
          </a:p>
          <a:p>
            <a:r>
              <a:rPr lang="en-US" dirty="0"/>
              <a:t>-L: submit the data into our database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2130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1100" kern="1200" dirty="0">
                <a:solidFill>
                  <a:schemeClr val="tx1"/>
                </a:solidFill>
                <a:effectLst/>
                <a:latin typeface="Trebuchet MS" pitchFamily="34" charset="0"/>
                <a:ea typeface="+mn-ea"/>
                <a:cs typeface="+mn-cs"/>
              </a:rPr>
              <a:t>Null values due to migration from older versions.</a:t>
            </a:r>
          </a:p>
          <a:p>
            <a:r>
              <a:rPr lang="en-US" dirty="0"/>
              <a:t>w/o: dirty data will slow down tableau server(filtering in tableau)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8071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-HOPE for analytics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21077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-CHANGE TO DARCY V. FOSTER. BAR GRAPHS. LABEL AXIS.</a:t>
            </a:r>
          </a:p>
          <a:p>
            <a:r>
              <a:rPr lang="en-US" dirty="0"/>
              <a:t>-calculated tables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1246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-features video</a:t>
            </a:r>
          </a:p>
          <a:p>
            <a:r>
              <a:rPr lang="en-US" dirty="0"/>
              <a:t>-external links video</a:t>
            </a:r>
          </a:p>
          <a:p>
            <a:endParaRPr lang="en-US" dirty="0"/>
          </a:p>
          <a:p>
            <a:r>
              <a:rPr lang="en-US" dirty="0"/>
              <a:t>-video showing the pages that it could lead to while voicing over</a:t>
            </a:r>
          </a:p>
          <a:p>
            <a:r>
              <a:rPr lang="en-US" dirty="0"/>
              <a:t>-connect schematics and layout and pm views to the page (explain each page and how they r useful)</a:t>
            </a:r>
          </a:p>
          <a:p>
            <a:r>
              <a:rPr lang="en-US" dirty="0"/>
              <a:t>-</a:t>
            </a:r>
            <a:r>
              <a:rPr lang="en-US" dirty="0" err="1"/>
              <a:t>bom</a:t>
            </a:r>
            <a:r>
              <a:rPr lang="en-US" dirty="0"/>
              <a:t> analysis/ </a:t>
            </a:r>
            <a:r>
              <a:rPr lang="en-US" dirty="0" err="1"/>
              <a:t>pdp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-what am I supposed to be looking at? How it works?</a:t>
            </a:r>
          </a:p>
          <a:p>
            <a:endParaRPr lang="en-US" dirty="0"/>
          </a:p>
          <a:p>
            <a:r>
              <a:rPr lang="en-US" dirty="0">
                <a:solidFill>
                  <a:srgbClr val="FF0000"/>
                </a:solidFill>
              </a:rPr>
              <a:t>CHANGE PICTURE TO A BETTER ONE</a:t>
            </a:r>
          </a:p>
          <a:p>
            <a:endParaRPr lang="en-US" dirty="0"/>
          </a:p>
          <a:p>
            <a:r>
              <a:rPr lang="en-US" dirty="0"/>
              <a:t>-explain ticks and density=frequency of updates(zoomed in image)</a:t>
            </a:r>
          </a:p>
          <a:p>
            <a:r>
              <a:rPr lang="en-US" dirty="0"/>
              <a:t>-</a:t>
            </a:r>
            <a:r>
              <a:rPr lang="en-US" dirty="0" err="1"/>
              <a:t>mcad</a:t>
            </a:r>
            <a:r>
              <a:rPr lang="en-US" dirty="0"/>
              <a:t> source data for </a:t>
            </a:r>
            <a:r>
              <a:rPr lang="en-US" dirty="0" err="1"/>
              <a:t>checkins</a:t>
            </a:r>
            <a:endParaRPr lang="en-US" dirty="0"/>
          </a:p>
          <a:p>
            <a:r>
              <a:rPr lang="en-US" dirty="0"/>
              <a:t>-design source(p4)</a:t>
            </a:r>
          </a:p>
          <a:p>
            <a:r>
              <a:rPr lang="en-US" dirty="0"/>
              <a:t>-BOM(</a:t>
            </a:r>
            <a:r>
              <a:rPr lang="en-US" dirty="0" err="1"/>
              <a:t>pdp</a:t>
            </a:r>
            <a:r>
              <a:rPr lang="en-US" dirty="0"/>
              <a:t>)</a:t>
            </a:r>
          </a:p>
          <a:p>
            <a:r>
              <a:rPr lang="en-US" dirty="0"/>
              <a:t>-Title: Projects w/ instructions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3 TABLES</a:t>
            </a:r>
          </a:p>
          <a:p>
            <a:r>
              <a:rPr lang="en-US" dirty="0"/>
              <a:t>TOP-p4&amp;pdp timeline overlap that represent the electrical design work and bill of materials status</a:t>
            </a:r>
          </a:p>
          <a:p>
            <a:r>
              <a:rPr lang="en-US" dirty="0"/>
              <a:t>-each update is represented using a tick and the density of these ticks show the frequency of updates as time progresses</a:t>
            </a:r>
          </a:p>
          <a:p>
            <a:endParaRPr lang="en-US" dirty="0"/>
          </a:p>
          <a:p>
            <a:r>
              <a:rPr lang="en-US" dirty="0"/>
              <a:t>SELECT-P4 &amp; PDP details</a:t>
            </a:r>
          </a:p>
          <a:p>
            <a:endParaRPr lang="en-US" dirty="0"/>
          </a:p>
          <a:p>
            <a:r>
              <a:rPr lang="en-US" dirty="0"/>
              <a:t>RIGHT—features available to sort and filter the data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2300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Creo—</a:t>
            </a:r>
            <a:r>
              <a:rPr lang="en-US" dirty="0" err="1"/>
              <a:t>asm</a:t>
            </a:r>
            <a:r>
              <a:rPr lang="en-US" dirty="0"/>
              <a:t> files that has check in dates</a:t>
            </a:r>
          </a:p>
          <a:p>
            <a:r>
              <a:rPr lang="en-US" dirty="0" err="1"/>
              <a:t>NVBug</a:t>
            </a:r>
            <a:r>
              <a:rPr lang="en-US" dirty="0"/>
              <a:t> – the bugs that </a:t>
            </a:r>
            <a:r>
              <a:rPr lang="en-US" dirty="0" err="1"/>
              <a:t>comeup</a:t>
            </a:r>
            <a:r>
              <a:rPr lang="en-US" dirty="0"/>
              <a:t> when during board bring-up</a:t>
            </a:r>
          </a:p>
          <a:p>
            <a:r>
              <a:rPr lang="en-US" dirty="0"/>
              <a:t>Unity – information on constraints and </a:t>
            </a:r>
            <a:r>
              <a:rPr lang="en-US" dirty="0" err="1"/>
              <a:t>stackup</a:t>
            </a:r>
            <a:r>
              <a:rPr lang="en-US" dirty="0"/>
              <a:t> </a:t>
            </a:r>
          </a:p>
          <a:p>
            <a:r>
              <a:rPr lang="en-US" dirty="0"/>
              <a:t>PRB – board build dates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02D639A-AF38-4D9A-897E-57859A70BDE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2258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A5CC12-DEA3-4F95-9B3E-8BEAB1F9B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42" t="4142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9D74A5-C253-43F0-8AE3-D9F5210B3DBC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4"/>
          <p:cNvSpPr>
            <a:spLocks noGrp="1" noChangeArrowheads="1"/>
          </p:cNvSpPr>
          <p:nvPr userDrawn="1">
            <p:ph type="subTitle" idx="1"/>
          </p:nvPr>
        </p:nvSpPr>
        <p:spPr>
          <a:xfrm>
            <a:off x="481661" y="5353031"/>
            <a:ext cx="9526126" cy="341632"/>
          </a:xfrm>
        </p:spPr>
        <p:txBody>
          <a:bodyPr wrap="square" anchor="t">
            <a:spAutoFit/>
          </a:bodyPr>
          <a:lstStyle>
            <a:lvl1pPr marL="0" indent="0" algn="l">
              <a:lnSpc>
                <a:spcPct val="90000"/>
              </a:lnSpc>
              <a:spcBef>
                <a:spcPts val="600"/>
              </a:spcBef>
              <a:spcAft>
                <a:spcPts val="300"/>
              </a:spcAft>
              <a:buFontTx/>
              <a:buNone/>
              <a:defRPr sz="1800" b="0">
                <a:solidFill>
                  <a:schemeClr val="tx1"/>
                </a:solidFill>
                <a:latin typeface="Trebuchet MS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5" name="Title 304"/>
          <p:cNvSpPr>
            <a:spLocks noGrp="1"/>
          </p:cNvSpPr>
          <p:nvPr userDrawn="1">
            <p:ph type="title" hasCustomPrompt="1"/>
          </p:nvPr>
        </p:nvSpPr>
        <p:spPr>
          <a:xfrm>
            <a:off x="481661" y="4405220"/>
            <a:ext cx="9568425" cy="982855"/>
          </a:xfrm>
        </p:spPr>
        <p:txBody>
          <a:bodyPr anchor="b">
            <a:noAutofit/>
          </a:bodyPr>
          <a:lstStyle>
            <a:lvl1pPr algn="l">
              <a:lnSpc>
                <a:spcPct val="90000"/>
              </a:lnSpc>
              <a:spcBef>
                <a:spcPts val="0"/>
              </a:spcBef>
              <a:defRPr sz="4600" b="1" cap="all" baseline="0">
                <a:solidFill>
                  <a:schemeClr val="tx1"/>
                </a:solidFill>
                <a:effectLst>
                  <a:outerShdw blurRad="114300" dist="50800" dir="2700000" sx="108000" sy="108000" algn="tl">
                    <a:srgbClr val="000000">
                      <a:alpha val="69000"/>
                    </a:srgbClr>
                  </a:outerShdw>
                </a:effectLst>
                <a:latin typeface="Trebuchet MS" panose="020B0603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C3E6B0E-0ADE-4545-99DE-33F243C9116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73" y="3219565"/>
            <a:ext cx="2199959" cy="47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303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35E2365-640C-413B-BC37-0ABE05FFBA5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" y="385"/>
            <a:ext cx="10971428" cy="6171429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1356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nsition / Seg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D27C490-0632-45F9-8994-CF7C006FC33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H="1">
            <a:off x="0" y="0"/>
            <a:ext cx="10972800" cy="61722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C2D03C3D-6CAA-444D-B523-AEA8C51BB3D3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24000">
                <a:schemeClr val="bg1">
                  <a:alpha val="0"/>
                </a:schemeClr>
              </a:gs>
              <a:gs pos="100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80088" y="4127421"/>
            <a:ext cx="6107187" cy="1373939"/>
          </a:xfrm>
        </p:spPr>
        <p:txBody>
          <a:bodyPr anchor="b"/>
          <a:lstStyle>
            <a:lvl1pPr algn="r">
              <a:defRPr sz="4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751105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bargo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6FAE255C-17FD-4ACD-93D1-249CC22B46B7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rgbClr val="9E121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D3C685-D41A-4316-A4E7-7D079BF99E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206129" y="910278"/>
            <a:ext cx="2560542" cy="228010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3814403"/>
            <a:ext cx="9976104" cy="590931"/>
          </a:xfrm>
        </p:spPr>
        <p:txBody>
          <a:bodyPr/>
          <a:lstStyle>
            <a:lvl1pPr algn="ctr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4479006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1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4673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ide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7354D00-25B8-4729-8431-494F11BFDC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6" y="386"/>
            <a:ext cx="10971428" cy="61714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208C71A-8F88-4905-8530-066C648740D6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497" y="5352631"/>
            <a:ext cx="7865806" cy="369332"/>
          </a:xfrm>
        </p:spPr>
        <p:txBody>
          <a:bodyPr anchor="b"/>
          <a:lstStyle>
            <a:lvl1pPr algn="ctr"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0358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8828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EMO Placeho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5169473"/>
            <a:ext cx="9976104" cy="535531"/>
          </a:xfrm>
        </p:spPr>
        <p:txBody>
          <a:bodyPr anchor="ctr"/>
          <a:lstStyle>
            <a:lvl1pPr algn="ctr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80743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38A185-0487-467E-B002-17F379CB7D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 flipV="1">
            <a:off x="0" y="0"/>
            <a:ext cx="10972800" cy="617220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9AE7915-91FA-48E0-8AE5-AE809A6875AC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bg1">
                  <a:alpha val="62000"/>
                </a:schemeClr>
              </a:gs>
              <a:gs pos="69000">
                <a:schemeClr val="bg1">
                  <a:alpha val="77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919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losing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6CA5CC12-DEA3-4F95-9B3E-8BEAB1F9B4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4242" t="4142"/>
          <a:stretch/>
        </p:blipFill>
        <p:spPr>
          <a:xfrm>
            <a:off x="0" y="0"/>
            <a:ext cx="10972800" cy="61722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19D74A5-C253-43F0-8AE3-D9F5210B3DBC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>
                  <a:alpha val="49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95" y="4747221"/>
            <a:ext cx="3456745" cy="745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07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9370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_ICON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230188" indent="-230188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800">
                <a:solidFill>
                  <a:schemeClr val="bg1"/>
                </a:solidFill>
              </a:defRPr>
            </a:lvl1pPr>
            <a:lvl2pPr marL="800100" indent="-228600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600">
                <a:solidFill>
                  <a:schemeClr val="bg1"/>
                </a:solidFill>
              </a:defRPr>
            </a:lvl2pPr>
            <a:lvl3pPr marL="1258888" indent="-169863">
              <a:buClr>
                <a:schemeClr val="bg2"/>
              </a:buClr>
              <a:buSzPct val="75000"/>
              <a:buFontTx/>
              <a:buBlip>
                <a:blip r:embed="rId2"/>
              </a:buBlip>
              <a:defRPr sz="14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2056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IDENT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6750" y="2103035"/>
            <a:ext cx="9948672" cy="3718925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7" name="Rectangle 6"/>
          <p:cNvSpPr/>
          <p:nvPr userDrawn="1"/>
        </p:nvSpPr>
        <p:spPr>
          <a:xfrm>
            <a:off x="168283" y="5775855"/>
            <a:ext cx="2762866" cy="248142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b"/>
          <a:lstStyle/>
          <a:p>
            <a:pPr marL="0" marR="0" lvl="0" indent="0" algn="l" defTabSz="4572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700" b="1" i="0" kern="0" dirty="0">
                <a:solidFill>
                  <a:schemeClr val="bg1"/>
                </a:solidFill>
                <a:latin typeface="Trebuchet MS"/>
              </a:rPr>
              <a:t>NVIDIA CONFIDENTIAL. DO NOT DISTRIBUTE.</a:t>
            </a:r>
          </a:p>
        </p:txBody>
      </p:sp>
    </p:spTree>
    <p:extLst>
      <p:ext uri="{BB962C8B-B14F-4D97-AF65-F5344CB8AC3E}">
        <p14:creationId xmlns:p14="http://schemas.microsoft.com/office/powerpoint/2010/main" val="3691920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Content - NO LOGO &amp; PAGE 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64" y="2103035"/>
            <a:ext cx="9948672" cy="3693758"/>
          </a:xfrm>
        </p:spPr>
        <p:txBody>
          <a:bodyPr/>
          <a:lstStyle>
            <a:lvl1pPr marL="0" indent="0">
              <a:buClr>
                <a:schemeClr val="bg2"/>
              </a:buClr>
              <a:buSzPct val="100000"/>
              <a:buFontTx/>
              <a:buNone/>
              <a:defRPr sz="1800">
                <a:solidFill>
                  <a:schemeClr val="bg1"/>
                </a:solidFill>
              </a:defRPr>
            </a:lvl1pPr>
            <a:lvl2pPr marL="571500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2pPr>
            <a:lvl3pPr marL="1089025" indent="0"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525463"/>
          </a:xfrm>
        </p:spPr>
        <p:txBody>
          <a:bodyPr/>
          <a:lstStyle>
            <a:lvl1pPr marL="0" indent="0" algn="ctr">
              <a:buFontTx/>
              <a:buNone/>
              <a:defRPr sz="24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8D8CF8-E6F1-4C71-A0F0-EB56510727F2}"/>
              </a:ext>
            </a:extLst>
          </p:cNvPr>
          <p:cNvSpPr/>
          <p:nvPr userDrawn="1"/>
        </p:nvSpPr>
        <p:spPr>
          <a:xfrm>
            <a:off x="9868093" y="5829880"/>
            <a:ext cx="1104707" cy="3423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264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Photo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32" y="1798590"/>
            <a:ext cx="4204402" cy="618631"/>
          </a:xfrm>
        </p:spPr>
        <p:txBody>
          <a:bodyPr/>
          <a:lstStyle>
            <a:lvl1pPr algn="l">
              <a:defRPr sz="32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31" y="3071579"/>
            <a:ext cx="4192841" cy="2517089"/>
          </a:xfrm>
        </p:spPr>
        <p:txBody>
          <a:bodyPr/>
          <a:lstStyle>
            <a:lvl1pPr marL="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600">
                <a:solidFill>
                  <a:schemeClr val="bg1"/>
                </a:solidFill>
              </a:defRPr>
            </a:lvl1pPr>
            <a:lvl2pPr marL="571500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2pPr>
            <a:lvl3pPr marL="1089025" indent="0">
              <a:spcBef>
                <a:spcPts val="500"/>
              </a:spcBef>
              <a:spcAft>
                <a:spcPts val="500"/>
              </a:spcAft>
              <a:buClr>
                <a:schemeClr val="bg2"/>
              </a:buClr>
              <a:buSzPct val="100000"/>
              <a:buFontTx/>
              <a:buNone/>
              <a:defRPr sz="1400">
                <a:solidFill>
                  <a:schemeClr val="bg1"/>
                </a:solidFill>
              </a:defRPr>
            </a:lvl3pPr>
            <a:lvl4pPr marL="1774825" indent="-228600">
              <a:buClr>
                <a:schemeClr val="bg2"/>
              </a:buClr>
              <a:buFont typeface="Wingdings" panose="05000000000000000000" pitchFamily="2" charset="2"/>
              <a:buChar char="§"/>
              <a:defRPr sz="1800">
                <a:solidFill>
                  <a:schemeClr val="tx1"/>
                </a:solidFill>
              </a:defRPr>
            </a:lvl4pPr>
            <a:lvl5pPr marL="2117725" indent="-228600">
              <a:buClr>
                <a:schemeClr val="bg2"/>
              </a:buClr>
              <a:buFont typeface="Wingdings" panose="05000000000000000000" pitchFamily="2" charset="2"/>
              <a:buChar char="§"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32" y="2348397"/>
            <a:ext cx="4204402" cy="525463"/>
          </a:xfrm>
        </p:spPr>
        <p:txBody>
          <a:bodyPr/>
          <a:lstStyle>
            <a:lvl1pPr marL="0" indent="0" algn="l">
              <a:buFontTx/>
              <a:buNone/>
              <a:defRPr sz="2000" b="0">
                <a:solidFill>
                  <a:schemeClr val="tx2"/>
                </a:solidFill>
                <a:latin typeface="Trebuchet MS" panose="020B0603020202020204" pitchFamily="34" charset="0"/>
              </a:defRPr>
            </a:lvl1pPr>
            <a:lvl2pPr marL="571500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2pPr>
            <a:lvl3pPr marL="10890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3pPr>
            <a:lvl4pPr marL="15462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4pPr>
            <a:lvl5pPr marL="1889125" indent="0" algn="ctr">
              <a:buFontTx/>
              <a:buNone/>
              <a:defRPr sz="2800">
                <a:solidFill>
                  <a:schemeClr val="tx2"/>
                </a:solidFill>
                <a:latin typeface="Trebuchet MS" panose="020B0603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208F0BB-1BE0-4D37-802F-86688BB7AF78}"/>
              </a:ext>
            </a:extLst>
          </p:cNvPr>
          <p:cNvSpPr/>
          <p:nvPr userDrawn="1"/>
        </p:nvSpPr>
        <p:spPr>
          <a:xfrm>
            <a:off x="9636012" y="5699915"/>
            <a:ext cx="1336788" cy="47228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66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9B484E9-CEC5-4DE8-8C3D-DD4FB334C6F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2"/>
          <a:stretch/>
        </p:blipFill>
        <p:spPr>
          <a:xfrm>
            <a:off x="0" y="1"/>
            <a:ext cx="3583957" cy="6172198"/>
          </a:xfrm>
          <a:prstGeom prst="rect">
            <a:avLst/>
          </a:prstGeom>
        </p:spPr>
      </p:pic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4CF03B8-634B-43D5-898B-BE804AF1DFE6}"/>
              </a:ext>
            </a:extLst>
          </p:cNvPr>
          <p:cNvCxnSpPr>
            <a:cxnSpLocks/>
          </p:cNvCxnSpPr>
          <p:nvPr/>
        </p:nvCxnSpPr>
        <p:spPr>
          <a:xfrm>
            <a:off x="3583957" y="-1"/>
            <a:ext cx="0" cy="6172200"/>
          </a:xfrm>
          <a:prstGeom prst="line">
            <a:avLst/>
          </a:prstGeom>
          <a:ln w="635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41881" y="2381806"/>
            <a:ext cx="2700194" cy="1408589"/>
          </a:xfrm>
        </p:spPr>
        <p:txBody>
          <a:bodyPr anchor="ctr"/>
          <a:lstStyle>
            <a:lvl1pPr algn="ctr">
              <a:defRPr sz="36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4979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CC9D3D8-33FC-4EE7-AE65-7535FEAB06AA}"/>
              </a:ext>
            </a:extLst>
          </p:cNvPr>
          <p:cNvSpPr/>
          <p:nvPr userDrawn="1"/>
        </p:nvSpPr>
        <p:spPr>
          <a:xfrm>
            <a:off x="0" y="0"/>
            <a:ext cx="109728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737426"/>
            <a:ext cx="9976104" cy="590931"/>
          </a:xfrm>
        </p:spPr>
        <p:txBody>
          <a:bodyPr/>
          <a:lstStyle>
            <a:lvl1pPr algn="ctr"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56630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99743" y="729732"/>
            <a:ext cx="9973315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/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17402" y="2002368"/>
            <a:ext cx="9948931" cy="37342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TextBox 3"/>
          <p:cNvSpPr txBox="1"/>
          <p:nvPr userDrawn="1"/>
        </p:nvSpPr>
        <p:spPr>
          <a:xfrm>
            <a:off x="9749165" y="5857880"/>
            <a:ext cx="321027" cy="1384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algn="ctr">
              <a:defRPr sz="4400" cap="all">
                <a:solidFill>
                  <a:schemeClr val="bg1"/>
                </a:solidFill>
                <a:latin typeface="Century Gothic" pitchFamily="34" charset="0"/>
              </a:defRPr>
            </a:lvl1pPr>
          </a:lstStyle>
          <a:p>
            <a:pPr algn="r"/>
            <a:fld id="{9EF62655-870B-4C06-BC3D-C67D37BAE36D}" type="slidenum">
              <a:rPr lang="en-US" sz="700" kern="1200" smtClean="0">
                <a:solidFill>
                  <a:schemeClr val="accent5"/>
                </a:solidFill>
                <a:latin typeface="Trebuchet MS" panose="020B0603020202020204" pitchFamily="34" charset="0"/>
                <a:ea typeface="MS PGothic" pitchFamily="34" charset="-128"/>
                <a:cs typeface="+mn-cs"/>
              </a:rPr>
              <a:pPr algn="r"/>
              <a:t>‹#›</a:t>
            </a:fld>
            <a:r>
              <a:rPr lang="en-US" sz="900" cap="none" baseline="0" dirty="0">
                <a:solidFill>
                  <a:schemeClr val="accent5"/>
                </a:solidFill>
              </a:rPr>
              <a:t> </a:t>
            </a:r>
            <a:endParaRPr lang="en-US" sz="900" cap="none" dirty="0">
              <a:solidFill>
                <a:schemeClr val="accent5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0A97EF6C-CD1B-46EA-95AA-C34DEE8C7153}"/>
              </a:ext>
            </a:extLst>
          </p:cNvPr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288289" y="5814736"/>
            <a:ext cx="475887" cy="237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90729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980" r:id="rId1"/>
    <p:sldLayoutId id="2147483985" r:id="rId2"/>
    <p:sldLayoutId id="2147483896" r:id="rId3"/>
    <p:sldLayoutId id="2147483981" r:id="rId4"/>
    <p:sldLayoutId id="2147483971" r:id="rId5"/>
    <p:sldLayoutId id="2147483988" r:id="rId6"/>
    <p:sldLayoutId id="2147483969" r:id="rId7"/>
    <p:sldLayoutId id="2147483989" r:id="rId8"/>
    <p:sldLayoutId id="2147483919" r:id="rId9"/>
    <p:sldLayoutId id="2147483990" r:id="rId10"/>
    <p:sldLayoutId id="2147483954" r:id="rId11"/>
    <p:sldLayoutId id="2147483984" r:id="rId12"/>
    <p:sldLayoutId id="2147483898" r:id="rId13"/>
    <p:sldLayoutId id="2147483926" r:id="rId14"/>
    <p:sldLayoutId id="2147483899" r:id="rId15"/>
    <p:sldLayoutId id="2147483901" r:id="rId1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rtl="0" fontAlgn="base">
        <a:lnSpc>
          <a:spcPct val="90000"/>
        </a:lnSpc>
        <a:spcBef>
          <a:spcPct val="0"/>
        </a:spcBef>
        <a:spcAft>
          <a:spcPct val="0"/>
        </a:spcAft>
        <a:defRPr sz="3600" b="1" cap="all" baseline="0">
          <a:solidFill>
            <a:schemeClr val="bg1"/>
          </a:solidFill>
          <a:latin typeface="Trebuchet MS" panose="020B0603020202020204" pitchFamily="34" charset="0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3200" b="1">
          <a:solidFill>
            <a:srgbClr val="73B900"/>
          </a:solidFill>
          <a:latin typeface="Arial" charset="0"/>
        </a:defRPr>
      </a:lvl9pPr>
    </p:titleStyle>
    <p:bodyStyle>
      <a:lvl1pPr marL="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800" b="0">
          <a:solidFill>
            <a:schemeClr val="bg1"/>
          </a:solidFill>
          <a:latin typeface="Trebuchet MS" pitchFamily="34" charset="0"/>
          <a:ea typeface="+mn-ea"/>
          <a:cs typeface="+mn-cs"/>
        </a:defRPr>
      </a:lvl1pPr>
      <a:lvl2pPr marL="571500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600" b="0">
          <a:solidFill>
            <a:schemeClr val="bg1"/>
          </a:solidFill>
          <a:latin typeface="Trebuchet MS" pitchFamily="34" charset="0"/>
        </a:defRPr>
      </a:lvl2pPr>
      <a:lvl3pPr marL="1089025" indent="0" algn="l" rtl="0" fontAlgn="base">
        <a:lnSpc>
          <a:spcPct val="90000"/>
        </a:lnSpc>
        <a:spcBef>
          <a:spcPts val="900"/>
        </a:spcBef>
        <a:spcAft>
          <a:spcPts val="900"/>
        </a:spcAft>
        <a:buClr>
          <a:schemeClr val="bg2"/>
        </a:buClr>
        <a:buSzPct val="100000"/>
        <a:buFontTx/>
        <a:buNone/>
        <a:defRPr sz="1400" b="0">
          <a:solidFill>
            <a:schemeClr val="bg1"/>
          </a:solidFill>
          <a:latin typeface="Trebuchet MS" pitchFamily="34" charset="0"/>
        </a:defRPr>
      </a:lvl3pPr>
      <a:lvl4pPr marL="1774825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bg1"/>
          </a:solidFill>
          <a:latin typeface="+mn-lt"/>
        </a:defRPr>
      </a:lvl4pPr>
      <a:lvl5pPr marL="2117725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5pPr>
      <a:lvl6pPr marL="25749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6pPr>
      <a:lvl7pPr marL="30321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7pPr>
      <a:lvl8pPr marL="34893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8pPr>
      <a:lvl9pPr marL="3946525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bg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ubtitle 11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Lydia Li, 08/22/2018</a:t>
            </a:r>
          </a:p>
        </p:txBody>
      </p:sp>
      <p:sp>
        <p:nvSpPr>
          <p:cNvPr id="5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visualization process</a:t>
            </a:r>
          </a:p>
        </p:txBody>
      </p:sp>
    </p:spTree>
    <p:extLst>
      <p:ext uri="{BB962C8B-B14F-4D97-AF65-F5344CB8AC3E}">
        <p14:creationId xmlns:p14="http://schemas.microsoft.com/office/powerpoint/2010/main" val="311677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cleaning</a:t>
            </a:r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9197AB68-4C76-4496-983B-18BA88A63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835430"/>
          </a:xfrm>
        </p:spPr>
        <p:txBody>
          <a:bodyPr/>
          <a:lstStyle/>
          <a:p>
            <a:r>
              <a:rPr lang="en-US" dirty="0"/>
              <a:t>Fix the inconsistencies within the data and handle the missing values.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7A30B9B-3D33-4E31-BB62-D0750F366D66}"/>
              </a:ext>
            </a:extLst>
          </p:cNvPr>
          <p:cNvSpPr/>
          <p:nvPr/>
        </p:nvSpPr>
        <p:spPr>
          <a:xfrm>
            <a:off x="1595626" y="2182344"/>
            <a:ext cx="2885998" cy="2932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solidFill>
                  <a:srgbClr val="1B1B1B"/>
                </a:solidFill>
              </a:rPr>
              <a:t>Matching data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rgbClr val="1B1B1B"/>
                </a:solidFill>
              </a:rPr>
              <a:t>Number of nulls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rgbClr val="1B1B1B"/>
                </a:solidFill>
              </a:rPr>
              <a:t>Duplicates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rgbClr val="1B1B1B"/>
                </a:solidFill>
              </a:rPr>
              <a:t>Rules</a:t>
            </a:r>
          </a:p>
        </p:txBody>
      </p:sp>
      <p:pic>
        <p:nvPicPr>
          <p:cNvPr id="2050" name="Picture 2" descr="https://www.invensis.net/blog/wp-content/uploads/2016/04/5-Best-Practices-in-Accounts-Payable-invensis1.png">
            <a:extLst>
              <a:ext uri="{FF2B5EF4-FFF2-40B4-BE49-F238E27FC236}">
                <a16:creationId xmlns:a16="http://schemas.microsoft.com/office/drawing/2014/main" id="{A97E3F07-AA8D-496D-A63D-889D358BB7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3006" y="2071040"/>
            <a:ext cx="4752975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4387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0D51435-F935-4CA5-A8C0-ECDD1E8D9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738642"/>
            <a:ext cx="9976104" cy="590931"/>
          </a:xfrm>
        </p:spPr>
        <p:txBody>
          <a:bodyPr/>
          <a:lstStyle/>
          <a:p>
            <a:r>
              <a:rPr lang="en-US" dirty="0"/>
              <a:t>Data exploration</a:t>
            </a:r>
          </a:p>
        </p:txBody>
      </p:sp>
      <p:sp>
        <p:nvSpPr>
          <p:cNvPr id="7" name="Text Placeholder 75">
            <a:extLst>
              <a:ext uri="{FF2B5EF4-FFF2-40B4-BE49-F238E27FC236}">
                <a16:creationId xmlns:a16="http://schemas.microsoft.com/office/drawing/2014/main" id="{CEC19B7D-35CB-4D54-877E-D216108F3D9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0673" y="1240483"/>
            <a:ext cx="10922127" cy="835430"/>
          </a:xfrm>
        </p:spPr>
        <p:txBody>
          <a:bodyPr/>
          <a:lstStyle/>
          <a:p>
            <a:r>
              <a:rPr lang="en-US" dirty="0"/>
              <a:t>Form hypotheses about the defined problem by visually analyzing the data.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55C3104-1409-4195-BD9E-634E95B29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636" y="2328179"/>
            <a:ext cx="4569302" cy="3010583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CFF4E280-0A3A-43BF-A376-09E266897CB2}"/>
              </a:ext>
            </a:extLst>
          </p:cNvPr>
          <p:cNvSpPr txBox="1">
            <a:spLocks/>
          </p:cNvSpPr>
          <p:nvPr/>
        </p:nvSpPr>
        <p:spPr bwMode="auto">
          <a:xfrm>
            <a:off x="4833938" y="3538004"/>
            <a:ext cx="1101851" cy="5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  <a:noAutofit/>
          </a:bodyPr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cap="all" baseline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914400"/>
            <a:r>
              <a:rPr lang="en-US" kern="0" dirty="0"/>
              <a:t>vs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52E31DD-6D5F-4149-8E2D-ACFC4BB138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5789" y="2485022"/>
            <a:ext cx="4833081" cy="279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4917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30D51435-F935-4CA5-A8C0-ECDD1E8D9C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8348" y="738642"/>
            <a:ext cx="9976104" cy="590931"/>
          </a:xfrm>
        </p:spPr>
        <p:txBody>
          <a:bodyPr/>
          <a:lstStyle/>
          <a:p>
            <a:r>
              <a:rPr lang="en-US" dirty="0"/>
              <a:t>Data exploration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F76A5A-15AD-430D-B050-6A70BC80E0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952" y="1580144"/>
            <a:ext cx="9334500" cy="3853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202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</a:t>
            </a:r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9197AB68-4C76-4496-983B-18BA88A63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835430"/>
          </a:xfrm>
        </p:spPr>
        <p:txBody>
          <a:bodyPr/>
          <a:lstStyle/>
          <a:p>
            <a:r>
              <a:rPr lang="en-US" dirty="0"/>
              <a:t>Select important features and construct more meaningful ones using existing data.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34695D-6A25-4CA0-8BC3-0F2B6D0E6A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5999" y="2009242"/>
            <a:ext cx="6665741" cy="376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550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EXTENSION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A90E491-A469-4D8F-B196-937EC787C0CF}"/>
              </a:ext>
            </a:extLst>
          </p:cNvPr>
          <p:cNvSpPr/>
          <p:nvPr/>
        </p:nvSpPr>
        <p:spPr>
          <a:xfrm>
            <a:off x="1207870" y="1471232"/>
            <a:ext cx="7673010" cy="36710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solidFill>
                  <a:srgbClr val="1B1B1B"/>
                </a:solidFill>
              </a:rPr>
              <a:t>Creo – Mechanical Design </a:t>
            </a:r>
          </a:p>
          <a:p>
            <a:pPr>
              <a:lnSpc>
                <a:spcPct val="200000"/>
              </a:lnSpc>
            </a:pPr>
            <a:r>
              <a:rPr lang="en-US" sz="2400" dirty="0" err="1">
                <a:solidFill>
                  <a:srgbClr val="1B1B1B"/>
                </a:solidFill>
              </a:rPr>
              <a:t>NVBug</a:t>
            </a:r>
            <a:r>
              <a:rPr lang="en-US" sz="2400" dirty="0">
                <a:solidFill>
                  <a:srgbClr val="1B1B1B"/>
                </a:solidFill>
              </a:rPr>
              <a:t> – Tracking </a:t>
            </a:r>
            <a:r>
              <a:rPr lang="en-US" sz="2400" dirty="0" err="1">
                <a:solidFill>
                  <a:srgbClr val="1B1B1B"/>
                </a:solidFill>
              </a:rPr>
              <a:t>Bringup</a:t>
            </a:r>
            <a:endParaRPr lang="en-US" sz="2400" dirty="0">
              <a:solidFill>
                <a:srgbClr val="1B1B1B"/>
              </a:solidFill>
            </a:endParaRP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rgbClr val="1B1B1B"/>
                </a:solidFill>
              </a:rPr>
              <a:t>Unity – Constraints and </a:t>
            </a:r>
            <a:r>
              <a:rPr lang="en-US" sz="2400" dirty="0" err="1">
                <a:solidFill>
                  <a:srgbClr val="1B1B1B"/>
                </a:solidFill>
              </a:rPr>
              <a:t>Stackup</a:t>
            </a:r>
            <a:endParaRPr lang="en-US" sz="2400" dirty="0">
              <a:solidFill>
                <a:srgbClr val="1B1B1B"/>
              </a:solidFill>
            </a:endParaRP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rgbClr val="1B1B1B"/>
                </a:solidFill>
              </a:rPr>
              <a:t>PBR – Board Build Dates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rgbClr val="1B1B1B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00425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8D5B46F-2D7E-47AE-8809-AC71D54A709A}"/>
              </a:ext>
            </a:extLst>
          </p:cNvPr>
          <p:cNvSpPr/>
          <p:nvPr/>
        </p:nvSpPr>
        <p:spPr>
          <a:xfrm>
            <a:off x="5486399" y="1407229"/>
            <a:ext cx="4321969" cy="2932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B1B1B"/>
                </a:solidFill>
              </a:rPr>
              <a:t>Project at a Glance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B1B1B"/>
                </a:solidFill>
              </a:rPr>
              <a:t>Process Overview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B1B1B"/>
                </a:solidFill>
              </a:rPr>
              <a:t>Process Breakdown</a:t>
            </a:r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B1B1B"/>
                </a:solidFill>
              </a:rPr>
              <a:t>Term Highlights</a:t>
            </a:r>
          </a:p>
        </p:txBody>
      </p:sp>
    </p:spTree>
    <p:extLst>
      <p:ext uri="{BB962C8B-B14F-4D97-AF65-F5344CB8AC3E}">
        <p14:creationId xmlns:p14="http://schemas.microsoft.com/office/powerpoint/2010/main" val="103616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8064" y="4127421"/>
            <a:ext cx="6639212" cy="1373939"/>
          </a:xfrm>
        </p:spPr>
        <p:txBody>
          <a:bodyPr/>
          <a:lstStyle/>
          <a:p>
            <a:r>
              <a:rPr lang="en-US" dirty="0"/>
              <a:t>Project at a glance</a:t>
            </a:r>
          </a:p>
        </p:txBody>
      </p:sp>
    </p:spTree>
    <p:extLst>
      <p:ext uri="{BB962C8B-B14F-4D97-AF65-F5344CB8AC3E}">
        <p14:creationId xmlns:p14="http://schemas.microsoft.com/office/powerpoint/2010/main" val="4072010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8348" y="478346"/>
            <a:ext cx="9976104" cy="590931"/>
          </a:xfrm>
        </p:spPr>
        <p:txBody>
          <a:bodyPr/>
          <a:lstStyle/>
          <a:p>
            <a:r>
              <a:rPr lang="en-US" dirty="0"/>
              <a:t>Who would benefit?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7A5A35E-9E5E-4E5B-9926-58EE84CBAE5A}"/>
              </a:ext>
            </a:extLst>
          </p:cNvPr>
          <p:cNvSpPr/>
          <p:nvPr/>
        </p:nvSpPr>
        <p:spPr>
          <a:xfrm>
            <a:off x="1069414" y="1516198"/>
            <a:ext cx="6375439" cy="3901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B1B1B"/>
                </a:solidFill>
              </a:rPr>
              <a:t>Project Managers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1B1B1B"/>
                </a:solidFill>
              </a:rPr>
              <a:t>	-easier navigation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1B1B1B"/>
                </a:solidFill>
              </a:rPr>
              <a:t>	-potential analytics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B1B1B"/>
                </a:solidFill>
              </a:rPr>
              <a:t>Electrical/Mechanical Engineers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1B1B1B"/>
                </a:solidFill>
              </a:rPr>
              <a:t>	-performance metrics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1B1B1B"/>
                </a:solidFill>
              </a:rPr>
              <a:t>RF Engineers</a:t>
            </a:r>
          </a:p>
          <a:p>
            <a:pPr>
              <a:lnSpc>
                <a:spcPct val="150000"/>
              </a:lnSpc>
            </a:pPr>
            <a:r>
              <a:rPr lang="en-US" sz="2400" dirty="0">
                <a:solidFill>
                  <a:srgbClr val="1B1B1B"/>
                </a:solidFill>
              </a:rPr>
              <a:t>	-all-in-one information page</a:t>
            </a:r>
          </a:p>
        </p:txBody>
      </p:sp>
      <p:pic>
        <p:nvPicPr>
          <p:cNvPr id="1026" name="Picture 2" descr="Image result for venn diagram">
            <a:extLst>
              <a:ext uri="{FF2B5EF4-FFF2-40B4-BE49-F238E27FC236}">
                <a16:creationId xmlns:a16="http://schemas.microsoft.com/office/drawing/2014/main" id="{A2262349-533C-435A-97EA-D2FD2A004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8720" y="1359248"/>
            <a:ext cx="4255732" cy="4064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C064EE-5363-4F31-8268-98ED78619BCC}"/>
              </a:ext>
            </a:extLst>
          </p:cNvPr>
          <p:cNvSpPr txBox="1"/>
          <p:nvPr/>
        </p:nvSpPr>
        <p:spPr>
          <a:xfrm>
            <a:off x="6619164" y="2170559"/>
            <a:ext cx="1037230" cy="7017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dirty="0">
                <a:solidFill>
                  <a:schemeClr val="bg1"/>
                </a:solidFill>
                <a:latin typeface="Trebuchet MS" panose="020B0603020202020204" pitchFamily="34" charset="0"/>
              </a:rPr>
              <a:t>EE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A5B4207-D0D5-4ED3-ACCF-034F53AB01FD}"/>
              </a:ext>
            </a:extLst>
          </p:cNvPr>
          <p:cNvSpPr txBox="1"/>
          <p:nvPr/>
        </p:nvSpPr>
        <p:spPr>
          <a:xfrm>
            <a:off x="9009797" y="2170558"/>
            <a:ext cx="1037230" cy="7017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dirty="0">
                <a:solidFill>
                  <a:schemeClr val="bg1"/>
                </a:solidFill>
                <a:latin typeface="Trebuchet MS" panose="020B0603020202020204" pitchFamily="34" charset="0"/>
              </a:rPr>
              <a:t>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B47A382-66E1-41DC-8D1E-E9B99F177F88}"/>
              </a:ext>
            </a:extLst>
          </p:cNvPr>
          <p:cNvSpPr txBox="1"/>
          <p:nvPr/>
        </p:nvSpPr>
        <p:spPr>
          <a:xfrm>
            <a:off x="7827971" y="4111221"/>
            <a:ext cx="1037230" cy="701731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sz="4400" b="1" dirty="0">
                <a:solidFill>
                  <a:schemeClr val="bg1"/>
                </a:solidFill>
                <a:latin typeface="Trebuchet MS" panose="020B0603020202020204" pitchFamily="34" charset="0"/>
              </a:rPr>
              <a:t>PM</a:t>
            </a:r>
          </a:p>
        </p:txBody>
      </p:sp>
    </p:spTree>
    <p:extLst>
      <p:ext uri="{BB962C8B-B14F-4D97-AF65-F5344CB8AC3E}">
        <p14:creationId xmlns:p14="http://schemas.microsoft.com/office/powerpoint/2010/main" val="42072216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548064" y="4127421"/>
            <a:ext cx="6639212" cy="1373939"/>
          </a:xfrm>
        </p:spPr>
        <p:txBody>
          <a:bodyPr/>
          <a:lstStyle/>
          <a:p>
            <a:r>
              <a:rPr lang="en-US" dirty="0"/>
              <a:t>Process overview</a:t>
            </a:r>
          </a:p>
        </p:txBody>
      </p:sp>
    </p:spTree>
    <p:extLst>
      <p:ext uri="{BB962C8B-B14F-4D97-AF65-F5344CB8AC3E}">
        <p14:creationId xmlns:p14="http://schemas.microsoft.com/office/powerpoint/2010/main" val="8799765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lh6.googleusercontent.com/PjdwivKz3KQ94hrL39IoSSq1-G-voFJbOhyB6JUJNIpuAQjxVMP2uyaN5oXqP7dRPfisnMtADDt0-B9prUyEJaXQzGYsdXnNnDFJ9-mpsevMbo4SNVHWBkYuyNty9_z7U6gxm83YqE4">
            <a:extLst>
              <a:ext uri="{FF2B5EF4-FFF2-40B4-BE49-F238E27FC236}">
                <a16:creationId xmlns:a16="http://schemas.microsoft.com/office/drawing/2014/main" id="{11F47460-716F-432A-8EC8-4570F84DC8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336" y="1034597"/>
            <a:ext cx="9258300" cy="447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B80A239E-C032-4171-8BEC-2469CAE52E1A}"/>
              </a:ext>
            </a:extLst>
          </p:cNvPr>
          <p:cNvSpPr txBox="1">
            <a:spLocks/>
          </p:cNvSpPr>
          <p:nvPr/>
        </p:nvSpPr>
        <p:spPr>
          <a:xfrm>
            <a:off x="541891" y="365387"/>
            <a:ext cx="9976104" cy="590931"/>
          </a:xfrm>
          <a:prstGeom prst="rect">
            <a:avLst/>
          </a:prstGeom>
        </p:spPr>
        <p:txBody>
          <a:bodyPr/>
          <a:lstStyle>
            <a:lvl1pPr algn="ctr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600" b="1" cap="all" baseline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73B900"/>
                </a:solidFill>
                <a:latin typeface="Arial" charset="0"/>
              </a:defRPr>
            </a:lvl9pPr>
          </a:lstStyle>
          <a:p>
            <a:pPr defTabSz="914400"/>
            <a:r>
              <a:rPr lang="en-US" kern="0" dirty="0"/>
              <a:t>PROCESS OVERVIEW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DF06EAC-A8B2-465A-B713-CAD2AF4C64E7}"/>
              </a:ext>
            </a:extLst>
          </p:cNvPr>
          <p:cNvSpPr/>
          <p:nvPr/>
        </p:nvSpPr>
        <p:spPr>
          <a:xfrm>
            <a:off x="2688772" y="5679855"/>
            <a:ext cx="5486400" cy="253916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en-US" sz="1050" i="1" dirty="0">
                <a:solidFill>
                  <a:srgbClr val="6E6E6E"/>
                </a:solidFill>
                <a:latin typeface="Trebuchet MS" panose="020B0603020202020204" pitchFamily="34" charset="0"/>
              </a:rPr>
              <a:t>Source: </a:t>
            </a:r>
            <a:r>
              <a:rPr lang="en-US" sz="1050" i="1" dirty="0" err="1">
                <a:solidFill>
                  <a:srgbClr val="6E6E6E"/>
                </a:solidFill>
                <a:latin typeface="Trebuchet MS" panose="020B0603020202020204" pitchFamily="34" charset="0"/>
              </a:rPr>
              <a:t>Slideshare</a:t>
            </a:r>
            <a:r>
              <a:rPr lang="en-US" sz="1050" i="1" dirty="0">
                <a:solidFill>
                  <a:srgbClr val="6E6E6E"/>
                </a:solidFill>
                <a:latin typeface="Trebuchet MS" panose="020B0603020202020204" pitchFamily="34" charset="0"/>
              </a:rPr>
              <a:t> “Visualization Lifecycle” by </a:t>
            </a:r>
            <a:r>
              <a:rPr lang="en-US" sz="1050" i="1" dirty="0" err="1">
                <a:solidFill>
                  <a:srgbClr val="6E6E6E"/>
                </a:solidFill>
                <a:latin typeface="Trebuchet MS" panose="020B0603020202020204" pitchFamily="34" charset="0"/>
              </a:rPr>
              <a:t>Raffael</a:t>
            </a:r>
            <a:r>
              <a:rPr lang="en-US" sz="1050" i="1" dirty="0">
                <a:solidFill>
                  <a:srgbClr val="6E6E6E"/>
                </a:solidFill>
                <a:latin typeface="Trebuchet MS" panose="020B0603020202020204" pitchFamily="34" charset="0"/>
              </a:rPr>
              <a:t> Marty, VP Corporate Strategy 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950322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52800" y="4127421"/>
            <a:ext cx="6834475" cy="1373939"/>
          </a:xfrm>
        </p:spPr>
        <p:txBody>
          <a:bodyPr/>
          <a:lstStyle/>
          <a:p>
            <a:r>
              <a:rPr lang="en-US" dirty="0"/>
              <a:t>Process breakdown</a:t>
            </a:r>
          </a:p>
        </p:txBody>
      </p:sp>
    </p:spTree>
    <p:extLst>
      <p:ext uri="{BB962C8B-B14F-4D97-AF65-F5344CB8AC3E}">
        <p14:creationId xmlns:p14="http://schemas.microsoft.com/office/powerpoint/2010/main" val="2699252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000BA-EC6F-47EF-B473-78187F1DA5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6750" y="1159418"/>
            <a:ext cx="9976104" cy="590931"/>
          </a:xfrm>
        </p:spPr>
        <p:txBody>
          <a:bodyPr/>
          <a:lstStyle/>
          <a:p>
            <a:r>
              <a:rPr lang="en-US" dirty="0">
                <a:solidFill>
                  <a:srgbClr val="000000"/>
                </a:solidFill>
              </a:rPr>
              <a:t>STAGES OF DATA VISUALIZATION</a:t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BD0194-B281-45E4-9AAF-41949231A8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682" y="1346478"/>
            <a:ext cx="9948672" cy="3718925"/>
          </a:xfrm>
        </p:spPr>
        <p:txBody>
          <a:bodyPr/>
          <a:lstStyle/>
          <a:p>
            <a:pPr>
              <a:lnSpc>
                <a:spcPct val="200000"/>
              </a:lnSpc>
            </a:pPr>
            <a:r>
              <a:rPr lang="en-US" sz="2400" dirty="0">
                <a:solidFill>
                  <a:srgbClr val="000000"/>
                </a:solidFill>
              </a:rPr>
              <a:t>Data Harvesting</a:t>
            </a:r>
            <a:endParaRPr lang="en-US" sz="2400" dirty="0"/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rgbClr val="000000"/>
                </a:solidFill>
              </a:rPr>
              <a:t>Data Cleaning</a:t>
            </a:r>
            <a:endParaRPr lang="en-US" sz="2400" dirty="0"/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rgbClr val="000000"/>
                </a:solidFill>
              </a:rPr>
              <a:t>Data Exploration</a:t>
            </a:r>
            <a:endParaRPr lang="en-US" sz="2400" dirty="0"/>
          </a:p>
          <a:p>
            <a:pPr>
              <a:lnSpc>
                <a:spcPct val="200000"/>
              </a:lnSpc>
            </a:pPr>
            <a:r>
              <a:rPr lang="en-US" sz="2400" dirty="0">
                <a:solidFill>
                  <a:srgbClr val="000000"/>
                </a:solidFill>
              </a:rPr>
              <a:t>Feature Engineering</a:t>
            </a:r>
            <a:endParaRPr lang="en-US" sz="2400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689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Harvesting</a:t>
            </a:r>
          </a:p>
        </p:txBody>
      </p:sp>
      <p:sp>
        <p:nvSpPr>
          <p:cNvPr id="76" name="Text Placeholder 75">
            <a:extLst>
              <a:ext uri="{FF2B5EF4-FFF2-40B4-BE49-F238E27FC236}">
                <a16:creationId xmlns:a16="http://schemas.microsoft.com/office/drawing/2014/main" id="{9197AB68-4C76-4496-983B-18BA88A638E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98348" y="1259533"/>
            <a:ext cx="9976104" cy="835430"/>
          </a:xfrm>
        </p:spPr>
        <p:txBody>
          <a:bodyPr/>
          <a:lstStyle/>
          <a:p>
            <a:r>
              <a:rPr lang="en-US" dirty="0"/>
              <a:t>Gather and scrape the data necessary for the project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92E201D-EF38-4376-9329-6A49E4DCCED8}"/>
              </a:ext>
            </a:extLst>
          </p:cNvPr>
          <p:cNvSpPr/>
          <p:nvPr/>
        </p:nvSpPr>
        <p:spPr>
          <a:xfrm>
            <a:off x="1708642" y="1821042"/>
            <a:ext cx="2649046" cy="1455493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P4</a:t>
            </a:r>
          </a:p>
          <a:p>
            <a:pPr algn="ctr"/>
            <a:r>
              <a:rPr lang="en-US" dirty="0"/>
              <a:t>XLSX/ZIP</a:t>
            </a:r>
          </a:p>
          <a:p>
            <a:pPr algn="ctr"/>
            <a:r>
              <a:rPr lang="en-US" dirty="0"/>
              <a:t>JSON/HTML</a:t>
            </a:r>
          </a:p>
          <a:p>
            <a:pPr algn="ctr"/>
            <a:r>
              <a:rPr lang="en-US" dirty="0"/>
              <a:t>Images/MP3/MP4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9824CC6-E193-4BC5-867C-1F3170C7948C}"/>
              </a:ext>
            </a:extLst>
          </p:cNvPr>
          <p:cNvSpPr/>
          <p:nvPr/>
        </p:nvSpPr>
        <p:spPr>
          <a:xfrm>
            <a:off x="7231781" y="1858854"/>
            <a:ext cx="2343747" cy="149869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Extraction</a:t>
            </a:r>
          </a:p>
          <a:p>
            <a:pPr algn="ctr"/>
            <a:r>
              <a:rPr lang="en-US" dirty="0"/>
              <a:t>Transformation</a:t>
            </a:r>
          </a:p>
          <a:p>
            <a:pPr algn="ctr"/>
            <a:r>
              <a:rPr lang="en-US" dirty="0"/>
              <a:t>Loading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B3D923B8-47E4-4752-BC61-A41BDDF4168A}"/>
              </a:ext>
            </a:extLst>
          </p:cNvPr>
          <p:cNvSpPr/>
          <p:nvPr/>
        </p:nvSpPr>
        <p:spPr>
          <a:xfrm>
            <a:off x="7231780" y="4281888"/>
            <a:ext cx="2383698" cy="115288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Tableau:</a:t>
            </a:r>
          </a:p>
          <a:p>
            <a:pPr algn="ctr"/>
            <a:r>
              <a:rPr lang="en-US" dirty="0"/>
              <a:t>Organizing</a:t>
            </a:r>
          </a:p>
          <a:p>
            <a:pPr algn="ctr"/>
            <a:r>
              <a:rPr lang="en-US" dirty="0"/>
              <a:t>Calculating</a:t>
            </a:r>
          </a:p>
          <a:p>
            <a:pPr algn="ctr"/>
            <a:r>
              <a:rPr lang="en-US" dirty="0"/>
              <a:t>Visualizing</a:t>
            </a:r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E4FEFEAE-B8E0-4F72-B3C2-7397C62CDB48}"/>
              </a:ext>
            </a:extLst>
          </p:cNvPr>
          <p:cNvCxnSpPr/>
          <p:nvPr/>
        </p:nvCxnSpPr>
        <p:spPr>
          <a:xfrm>
            <a:off x="4556359" y="2528210"/>
            <a:ext cx="2343752" cy="0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7D1B39E4-28E1-40CD-A27F-464A926EEFB2}"/>
              </a:ext>
            </a:extLst>
          </p:cNvPr>
          <p:cNvCxnSpPr>
            <a:cxnSpLocks/>
          </p:cNvCxnSpPr>
          <p:nvPr/>
        </p:nvCxnSpPr>
        <p:spPr>
          <a:xfrm>
            <a:off x="8479380" y="3406282"/>
            <a:ext cx="0" cy="790921"/>
          </a:xfrm>
          <a:prstGeom prst="straightConnector1">
            <a:avLst/>
          </a:prstGeom>
          <a:ln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3E1B6F79-CAB8-4C29-801F-2F913D38E8A2}"/>
              </a:ext>
            </a:extLst>
          </p:cNvPr>
          <p:cNvSpPr txBox="1"/>
          <p:nvPr/>
        </p:nvSpPr>
        <p:spPr>
          <a:xfrm>
            <a:off x="4738036" y="2089939"/>
            <a:ext cx="1751798" cy="341632"/>
          </a:xfrm>
          <a:prstGeom prst="rect">
            <a:avLst/>
          </a:prstGeom>
          <a:noFill/>
          <a:ln w="63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solidFill>
                  <a:schemeClr val="bg1"/>
                </a:solidFill>
                <a:latin typeface="Trebuchet MS" panose="020B0603020202020204" pitchFamily="34" charset="0"/>
              </a:rPr>
              <a:t>RAW DATA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0F04625-6C90-42BC-913F-64E8247807E2}"/>
              </a:ext>
            </a:extLst>
          </p:cNvPr>
          <p:cNvSpPr/>
          <p:nvPr/>
        </p:nvSpPr>
        <p:spPr>
          <a:xfrm>
            <a:off x="6900111" y="3630926"/>
            <a:ext cx="1492268" cy="3416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90000"/>
              </a:lnSpc>
            </a:pPr>
            <a:r>
              <a:rPr lang="en-US" b="1" dirty="0">
                <a:solidFill>
                  <a:schemeClr val="bg1"/>
                </a:solidFill>
                <a:latin typeface="Trebuchet MS" panose="020B0603020202020204" pitchFamily="34" charset="0"/>
              </a:rPr>
              <a:t>CLEAN DATA</a:t>
            </a:r>
          </a:p>
        </p:txBody>
      </p:sp>
    </p:spTree>
    <p:extLst>
      <p:ext uri="{BB962C8B-B14F-4D97-AF65-F5344CB8AC3E}">
        <p14:creationId xmlns:p14="http://schemas.microsoft.com/office/powerpoint/2010/main" val="613643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itle &amp; Bullet">
  <a:themeElements>
    <a:clrScheme name="Custom 4">
      <a:dk1>
        <a:srgbClr val="B3B3B3"/>
      </a:dk1>
      <a:lt1>
        <a:srgbClr val="FFFFFF"/>
      </a:lt1>
      <a:dk2>
        <a:srgbClr val="000000"/>
      </a:dk2>
      <a:lt2>
        <a:srgbClr val="76B900"/>
      </a:lt2>
      <a:accent1>
        <a:srgbClr val="008564"/>
      </a:accent1>
      <a:accent2>
        <a:srgbClr val="5D1682"/>
      </a:accent2>
      <a:accent3>
        <a:srgbClr val="0C34BD"/>
      </a:accent3>
      <a:accent4>
        <a:srgbClr val="4A4A4A"/>
      </a:accent4>
      <a:accent5>
        <a:srgbClr val="6E6E6E"/>
      </a:accent5>
      <a:accent6>
        <a:srgbClr val="0071C5"/>
      </a:accent6>
      <a:hlink>
        <a:srgbClr val="76B900"/>
      </a:hlink>
      <a:folHlink>
        <a:srgbClr val="004827"/>
      </a:folHlink>
    </a:clrScheme>
    <a:fontScheme name="Opulent">
      <a:majorFont>
        <a:latin typeface="Trebuchet MS"/>
        <a:ea typeface=""/>
        <a:cs typeface=""/>
        <a:font script="Jpan" typeface="HG丸ｺﾞｼｯｸM-PRO"/>
        <a:font script="Hang" typeface="HY그래픽M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solidFill>
            <a:schemeClr val="accent4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  <a:ln w="6350">
          <a:noFill/>
        </a:ln>
      </a:spPr>
      <a:bodyPr wrap="none" rtlCol="0" anchor="ctr">
        <a:spAutoFit/>
      </a:bodyPr>
      <a:lstStyle>
        <a:defPPr algn="ctr">
          <a:lnSpc>
            <a:spcPct val="90000"/>
          </a:lnSpc>
          <a:defRPr sz="1400" dirty="0" smtClean="0">
            <a:solidFill>
              <a:schemeClr val="bg1"/>
            </a:solidFill>
            <a:latin typeface="Trebuchet MS" panose="020B0603020202020204" pitchFamily="34" charset="0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txDef>
  </a:objectDefaults>
  <a:extraClrSchemeLst>
    <a:extraClrScheme>
      <a:clrScheme name="PPT_Template_Corp_16x9_rev2 1">
        <a:dk1>
          <a:srgbClr val="808080"/>
        </a:dk1>
        <a:lt1>
          <a:srgbClr val="FFFFFF"/>
        </a:lt1>
        <a:dk2>
          <a:srgbClr val="000000"/>
        </a:dk2>
        <a:lt2>
          <a:srgbClr val="B9E700"/>
        </a:lt2>
        <a:accent1>
          <a:srgbClr val="33CCCC"/>
        </a:accent1>
        <a:accent2>
          <a:srgbClr val="FF9933"/>
        </a:accent2>
        <a:accent3>
          <a:srgbClr val="AAAAAA"/>
        </a:accent3>
        <a:accent4>
          <a:srgbClr val="DADADA"/>
        </a:accent4>
        <a:accent5>
          <a:srgbClr val="ADE2E2"/>
        </a:accent5>
        <a:accent6>
          <a:srgbClr val="E78A2D"/>
        </a:accent6>
        <a:hlink>
          <a:srgbClr val="99CCFF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59E8B2F2D50A34B8956FD0A46C10A97" ma:contentTypeVersion="0" ma:contentTypeDescription="Create a new document." ma:contentTypeScope="" ma:versionID="2d22a1089f8aa3be74aa23dc2e82a28f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E29B7386-0C5E-43DB-8BF1-052EEAD5F5D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EA82F4F-F3EA-4E98-BEE2-3C70B6315C2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3.xml><?xml version="1.0" encoding="utf-8"?>
<ds:datastoreItem xmlns:ds="http://schemas.openxmlformats.org/officeDocument/2006/customXml" ds:itemID="{DF88E22E-2A4B-4FB1-9848-BF16E7DBE74B}">
  <ds:schemaRefs>
    <ds:schemaRef ds:uri="http://schemas.openxmlformats.org/package/2006/metadata/core-properties"/>
    <ds:schemaRef ds:uri="http://purl.org/dc/elements/1.1/"/>
    <ds:schemaRef ds:uri="http://purl.org/dc/dcmitype/"/>
    <ds:schemaRef ds:uri="http://www.w3.org/XML/1998/namespace"/>
    <ds:schemaRef ds:uri="http://schemas.microsoft.com/office/2006/metadata/properties"/>
    <ds:schemaRef ds:uri="http://schemas.microsoft.com/office/2006/documentManagement/typ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90135</TotalTime>
  <Words>775</Words>
  <Application>Microsoft Office PowerPoint</Application>
  <PresentationFormat>Custom</PresentationFormat>
  <Paragraphs>159</Paragraphs>
  <Slides>14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Century Gothic</vt:lpstr>
      <vt:lpstr>Trebuchet MS</vt:lpstr>
      <vt:lpstr>Wingdings</vt:lpstr>
      <vt:lpstr>Title &amp; Bullet</vt:lpstr>
      <vt:lpstr>DATA visualization process</vt:lpstr>
      <vt:lpstr>agenda</vt:lpstr>
      <vt:lpstr>Project at a glance</vt:lpstr>
      <vt:lpstr>Who would benefit?</vt:lpstr>
      <vt:lpstr>Process overview</vt:lpstr>
      <vt:lpstr>PowerPoint Presentation</vt:lpstr>
      <vt:lpstr>Process breakdown</vt:lpstr>
      <vt:lpstr>STAGES OF DATA VISUALIZATION </vt:lpstr>
      <vt:lpstr>Data Harvesting</vt:lpstr>
      <vt:lpstr>Data cleaning</vt:lpstr>
      <vt:lpstr>Data exploration</vt:lpstr>
      <vt:lpstr>Data exploration</vt:lpstr>
      <vt:lpstr>Feature Engineering</vt:lpstr>
      <vt:lpstr>FUTURE EXTENSION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Jennifer Hohn</dc:creator>
  <cp:lastModifiedBy>Youjing Li</cp:lastModifiedBy>
  <cp:revision>3682</cp:revision>
  <dcterms:created xsi:type="dcterms:W3CDTF">2008-01-24T03:11:41Z</dcterms:created>
  <dcterms:modified xsi:type="dcterms:W3CDTF">2019-12-31T02:37:52Z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0x010100F59E8B2F2D50A34B8956FD0A46C10A97</vt:lpwstr>
  </property>
  <property fmtid="{D5CDD505-2E9C-101B-9397-08002B2CF9AE}" pid="3" name="MSIP_Label_6b558183-044c-4105-8d9c-cea02a2a3d86_Enabled">
    <vt:lpwstr>True</vt:lpwstr>
  </property>
  <property fmtid="{D5CDD505-2E9C-101B-9397-08002B2CF9AE}" pid="4" name="MSIP_Label_6b558183-044c-4105-8d9c-cea02a2a3d86_SiteId">
    <vt:lpwstr>43083d15-7273-40c1-b7db-39efd9ccc17a</vt:lpwstr>
  </property>
  <property fmtid="{D5CDD505-2E9C-101B-9397-08002B2CF9AE}" pid="5" name="MSIP_Label_6b558183-044c-4105-8d9c-cea02a2a3d86_Ref">
    <vt:lpwstr>https://api.informationprotection.azure.com/api/43083d15-7273-40c1-b7db-39efd9ccc17a</vt:lpwstr>
  </property>
  <property fmtid="{D5CDD505-2E9C-101B-9397-08002B2CF9AE}" pid="6" name="MSIP_Label_6b558183-044c-4105-8d9c-cea02a2a3d86_Owner">
    <vt:lpwstr>lspillman@nvidia.com</vt:lpwstr>
  </property>
  <property fmtid="{D5CDD505-2E9C-101B-9397-08002B2CF9AE}" pid="7" name="MSIP_Label_6b558183-044c-4105-8d9c-cea02a2a3d86_SetDate">
    <vt:lpwstr>2018-05-11T15:28:31.9824217-07:00</vt:lpwstr>
  </property>
  <property fmtid="{D5CDD505-2E9C-101B-9397-08002B2CF9AE}" pid="8" name="MSIP_Label_6b558183-044c-4105-8d9c-cea02a2a3d86_Name">
    <vt:lpwstr>Unrestricted</vt:lpwstr>
  </property>
  <property fmtid="{D5CDD505-2E9C-101B-9397-08002B2CF9AE}" pid="9" name="MSIP_Label_6b558183-044c-4105-8d9c-cea02a2a3d86_Application">
    <vt:lpwstr>Microsoft Azure Information Protection</vt:lpwstr>
  </property>
  <property fmtid="{D5CDD505-2E9C-101B-9397-08002B2CF9AE}" pid="10" name="MSIP_Label_6b558183-044c-4105-8d9c-cea02a2a3d86_Extended_MSFT_Method">
    <vt:lpwstr>Automatic</vt:lpwstr>
  </property>
  <property fmtid="{D5CDD505-2E9C-101B-9397-08002B2CF9AE}" pid="11" name="Sensitivity">
    <vt:lpwstr>Unrestricted</vt:lpwstr>
  </property>
</Properties>
</file>